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310" r:id="rId6"/>
    <p:sldId id="333" r:id="rId7"/>
    <p:sldId id="355" r:id="rId8"/>
    <p:sldId id="354" r:id="rId9"/>
    <p:sldId id="335" r:id="rId10"/>
    <p:sldId id="321" r:id="rId11"/>
    <p:sldId id="358" r:id="rId12"/>
    <p:sldId id="357" r:id="rId13"/>
    <p:sldId id="342" r:id="rId14"/>
    <p:sldId id="352" r:id="rId15"/>
    <p:sldId id="353" r:id="rId16"/>
    <p:sldId id="339" r:id="rId17"/>
    <p:sldId id="337" r:id="rId18"/>
    <p:sldId id="356"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ughan, Nicola" initials="VN" lastIdx="15" clrIdx="0">
    <p:extLst>
      <p:ext uri="{19B8F6BF-5375-455C-9EA6-DF929625EA0E}">
        <p15:presenceInfo xmlns:p15="http://schemas.microsoft.com/office/powerpoint/2012/main" userId="S::Nicola.Vaughan@act.gov.au::fcee5590-9eed-4df4-a1c2-ac717fa2ad39" providerId="AD"/>
      </p:ext>
    </p:extLst>
  </p:cmAuthor>
  <p:cmAuthor id="2" name="Baumgart, Karen" initials="BK" lastIdx="3" clrIdx="1">
    <p:extLst>
      <p:ext uri="{19B8F6BF-5375-455C-9EA6-DF929625EA0E}">
        <p15:presenceInfo xmlns:p15="http://schemas.microsoft.com/office/powerpoint/2012/main" userId="S::Karen.Baumgart@act.gov.au::82934ad0-d2ce-41dd-8b77-30f7f229ff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2D8C"/>
    <a:srgbClr val="162B5E"/>
    <a:srgbClr val="66FFFF"/>
    <a:srgbClr val="FF99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004" y="13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AU"/>
          </a:p>
        </p:txBody>
      </p:sp>
      <p:sp>
        <p:nvSpPr>
          <p:cNvPr id="3" name="Date Placeholder 2"/>
          <p:cNvSpPr>
            <a:spLocks noGrp="1"/>
          </p:cNvSpPr>
          <p:nvPr>
            <p:ph type="dt" sz="quarter" idx="1"/>
          </p:nvPr>
        </p:nvSpPr>
        <p:spPr>
          <a:xfrm>
            <a:off x="3850444" y="0"/>
            <a:ext cx="2945659" cy="496332"/>
          </a:xfrm>
          <a:prstGeom prst="rect">
            <a:avLst/>
          </a:prstGeom>
        </p:spPr>
        <p:txBody>
          <a:bodyPr vert="horz" lIns="91432" tIns="45716" rIns="91432" bIns="45716" rtlCol="0"/>
          <a:lstStyle>
            <a:lvl1pPr algn="r">
              <a:defRPr sz="1200"/>
            </a:lvl1pPr>
          </a:lstStyle>
          <a:p>
            <a:fld id="{0972D168-E79F-4683-BBD5-1B16F1798CB0}" type="datetimeFigureOut">
              <a:rPr lang="en-AU" smtClean="0"/>
              <a:pPr/>
              <a:t>24/03/2021</a:t>
            </a:fld>
            <a:endParaRPr lang="en-AU"/>
          </a:p>
        </p:txBody>
      </p:sp>
      <p:sp>
        <p:nvSpPr>
          <p:cNvPr id="4" name="Footer Placeholder 3"/>
          <p:cNvSpPr>
            <a:spLocks noGrp="1"/>
          </p:cNvSpPr>
          <p:nvPr>
            <p:ph type="ftr" sz="quarter" idx="2"/>
          </p:nvPr>
        </p:nvSpPr>
        <p:spPr>
          <a:xfrm>
            <a:off x="1" y="9428583"/>
            <a:ext cx="2945659" cy="496332"/>
          </a:xfrm>
          <a:prstGeom prst="rect">
            <a:avLst/>
          </a:prstGeom>
        </p:spPr>
        <p:txBody>
          <a:bodyPr vert="horz" lIns="91432" tIns="45716" rIns="91432" bIns="45716"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32" tIns="45716" rIns="91432" bIns="45716" rtlCol="0" anchor="b"/>
          <a:lstStyle>
            <a:lvl1pPr algn="r">
              <a:defRPr sz="1200"/>
            </a:lvl1pPr>
          </a:lstStyle>
          <a:p>
            <a:fld id="{F3E7A8ED-4FA0-4FFB-8138-19355E8C2C90}" type="slidenum">
              <a:rPr lang="en-AU" smtClean="0"/>
              <a:pPr/>
              <a:t>‹#›</a:t>
            </a:fld>
            <a:endParaRPr lang="en-A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2" tIns="45716" rIns="91432" bIns="45716" rtlCol="0"/>
          <a:lstStyle>
            <a:lvl1pPr algn="l">
              <a:defRPr sz="1200"/>
            </a:lvl1pPr>
          </a:lstStyle>
          <a:p>
            <a:endParaRPr lang="en-AU"/>
          </a:p>
        </p:txBody>
      </p:sp>
      <p:sp>
        <p:nvSpPr>
          <p:cNvPr id="3" name="Date Placeholder 2"/>
          <p:cNvSpPr>
            <a:spLocks noGrp="1"/>
          </p:cNvSpPr>
          <p:nvPr>
            <p:ph type="dt" idx="1"/>
          </p:nvPr>
        </p:nvSpPr>
        <p:spPr>
          <a:xfrm>
            <a:off x="3850444" y="1"/>
            <a:ext cx="2945659" cy="498056"/>
          </a:xfrm>
          <a:prstGeom prst="rect">
            <a:avLst/>
          </a:prstGeom>
        </p:spPr>
        <p:txBody>
          <a:bodyPr vert="horz" lIns="91432" tIns="45716" rIns="91432" bIns="45716" rtlCol="0"/>
          <a:lstStyle>
            <a:lvl1pPr algn="r">
              <a:defRPr sz="1200"/>
            </a:lvl1pPr>
          </a:lstStyle>
          <a:p>
            <a:fld id="{F214C569-50E3-4985-B7CE-2141D8AB6C65}" type="datetimeFigureOut">
              <a:rPr lang="en-AU" smtClean="0"/>
              <a:t>24/03/2021</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2" tIns="45716" rIns="91432" bIns="45716"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97E08335-6185-4510-A38B-89BBA98C23FA}" type="slidenum">
              <a:rPr lang="en-AU" smtClean="0"/>
              <a:t>‹#›</a:t>
            </a:fld>
            <a:endParaRPr lang="en-AU"/>
          </a:p>
        </p:txBody>
      </p:sp>
    </p:spTree>
    <p:extLst>
      <p:ext uri="{BB962C8B-B14F-4D97-AF65-F5344CB8AC3E}">
        <p14:creationId xmlns:p14="http://schemas.microsoft.com/office/powerpoint/2010/main" val="1397848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55EE3F-C52B-46FC-944E-061830604E04}"/>
              </a:ext>
            </a:extLst>
          </p:cNvPr>
          <p:cNvSpPr>
            <a:spLocks noGrp="1"/>
          </p:cNvSpPr>
          <p:nvPr>
            <p:ph type="sldNum" sz="quarter" idx="5"/>
          </p:nvPr>
        </p:nvSpPr>
        <p:spPr/>
        <p:txBody>
          <a:bodyPr/>
          <a:lstStyle/>
          <a:p>
            <a:fld id="{97E08335-6185-4510-A38B-89BBA98C23FA}" type="slidenum">
              <a:rPr lang="en-AU" smtClean="0"/>
              <a:t>2</a:t>
            </a:fld>
            <a:endParaRPr lang="en-AU"/>
          </a:p>
        </p:txBody>
      </p:sp>
    </p:spTree>
    <p:extLst>
      <p:ext uri="{BB962C8B-B14F-4D97-AF65-F5344CB8AC3E}">
        <p14:creationId xmlns:p14="http://schemas.microsoft.com/office/powerpoint/2010/main" val="2445488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CBR-Branding_3.png"/>
          <p:cNvPicPr>
            <a:picLocks noChangeAspect="1"/>
          </p:cNvPicPr>
          <p:nvPr userDrawn="1"/>
        </p:nvPicPr>
        <p:blipFill>
          <a:blip r:embed="rId2" cstate="print"/>
          <a:srcRect b="6615"/>
          <a:stretch>
            <a:fillRect/>
          </a:stretch>
        </p:blipFill>
        <p:spPr>
          <a:xfrm>
            <a:off x="0" y="-1"/>
            <a:ext cx="9144000" cy="6858001"/>
          </a:xfrm>
          <a:prstGeom prst="rect">
            <a:avLst/>
          </a:prstGeom>
        </p:spPr>
      </p:pic>
      <p:sp>
        <p:nvSpPr>
          <p:cNvPr id="2" name="Title 1"/>
          <p:cNvSpPr>
            <a:spLocks noGrp="1"/>
          </p:cNvSpPr>
          <p:nvPr>
            <p:ph type="ctrTitle" hasCustomPrompt="1"/>
          </p:nvPr>
        </p:nvSpPr>
        <p:spPr>
          <a:xfrm>
            <a:off x="685800" y="1844824"/>
            <a:ext cx="4894312" cy="1470025"/>
          </a:xfrm>
        </p:spPr>
        <p:txBody>
          <a:bodyPr anchor="t">
            <a:normAutofit/>
          </a:bodyPr>
          <a:lstStyle>
            <a:lvl1pPr algn="l">
              <a:defRPr sz="3200" b="1" spc="-150" baseline="0">
                <a:solidFill>
                  <a:schemeClr val="bg1"/>
                </a:solidFill>
                <a:latin typeface="Arial" pitchFamily="34" charset="0"/>
                <a:ea typeface="Arial Unicode MS" pitchFamily="34" charset="-128"/>
                <a:cs typeface="Arial" pitchFamily="34" charset="0"/>
              </a:defRPr>
            </a:lvl1pPr>
          </a:lstStyle>
          <a:p>
            <a:r>
              <a:rPr lang="en-US"/>
              <a:t>CLICK TO EDIT MASTER TITLE STYLE (ALL CAPS)</a:t>
            </a:r>
            <a:endParaRPr lang="en-AU"/>
          </a:p>
        </p:txBody>
      </p:sp>
      <p:sp>
        <p:nvSpPr>
          <p:cNvPr id="8" name="Title 1"/>
          <p:cNvSpPr txBox="1">
            <a:spLocks/>
          </p:cNvSpPr>
          <p:nvPr userDrawn="1"/>
        </p:nvSpPr>
        <p:spPr>
          <a:xfrm>
            <a:off x="683568" y="1340768"/>
            <a:ext cx="4894312" cy="504056"/>
          </a:xfrm>
          <a:prstGeom prst="rect">
            <a:avLst/>
          </a:prstGeom>
        </p:spPr>
        <p:txBody>
          <a:bodyPr vert="horz" lIns="91440" tIns="45720" rIns="91440" bIns="45720" rtlCol="0" anchor="b">
            <a:normAutofit/>
          </a:bodyPr>
          <a:lstStyle>
            <a:lvl1pPr algn="l">
              <a:defRPr sz="3200" b="1" baseline="0">
                <a:solidFill>
                  <a:schemeClr val="bg1"/>
                </a:solidFill>
                <a:latin typeface="Arial" pitchFamily="34" charset="0"/>
                <a:ea typeface="Arial Unicode MS" pitchFamily="34" charset="-128"/>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a:ln>
                  <a:noFill/>
                </a:ln>
                <a:solidFill>
                  <a:schemeClr val="bg1"/>
                </a:solidFill>
                <a:effectLst/>
                <a:uLnTx/>
                <a:uFillTx/>
                <a:latin typeface="Arial" pitchFamily="34" charset="0"/>
                <a:ea typeface="Arial Unicode MS" pitchFamily="34" charset="-128"/>
                <a:cs typeface="Arial" pitchFamily="34" charset="0"/>
              </a:rPr>
              <a:t>ACT GOVERNMENT</a:t>
            </a:r>
            <a:endParaRPr kumimoji="0" lang="en-AU" sz="2000" b="0" i="0" u="none" strike="noStrike" kern="1200" cap="none" spc="-100" normalizeH="0" baseline="0" noProof="0">
              <a:ln>
                <a:noFill/>
              </a:ln>
              <a:solidFill>
                <a:schemeClr val="bg1"/>
              </a:solidFill>
              <a:effectLst/>
              <a:uLnTx/>
              <a:uFillTx/>
              <a:latin typeface="Arial" pitchFamily="34" charset="0"/>
              <a:ea typeface="Arial Unicode MS" pitchFamily="34" charset="-128"/>
              <a:cs typeface="Arial" pitchFamily="34" charset="0"/>
            </a:endParaRPr>
          </a:p>
        </p:txBody>
      </p:sp>
      <p:cxnSp>
        <p:nvCxnSpPr>
          <p:cNvPr id="11" name="Straight Connector 10"/>
          <p:cNvCxnSpPr/>
          <p:nvPr userDrawn="1"/>
        </p:nvCxnSpPr>
        <p:spPr>
          <a:xfrm>
            <a:off x="611560" y="0"/>
            <a:ext cx="1412776" cy="14127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23928" y="3312368"/>
            <a:ext cx="3545632" cy="3545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CTGov_EPD_inline_Rev.png"/>
          <p:cNvPicPr>
            <a:picLocks noChangeAspect="1"/>
          </p:cNvPicPr>
          <p:nvPr userDrawn="1"/>
        </p:nvPicPr>
        <p:blipFill>
          <a:blip r:embed="rId3" cstate="print"/>
          <a:stretch>
            <a:fillRect/>
          </a:stretch>
        </p:blipFill>
        <p:spPr>
          <a:xfrm>
            <a:off x="755576" y="5517232"/>
            <a:ext cx="1736825" cy="8848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6093296"/>
            <a:ext cx="5486400" cy="494730"/>
          </a:xfrm>
        </p:spPr>
        <p:txBody>
          <a:bodyPr anchor="ctr" anchorCtr="0"/>
          <a:lstStyle>
            <a:lvl1pPr algn="l">
              <a:defRPr sz="1400" b="0" spc="0">
                <a:solidFill>
                  <a:schemeClr val="bg1"/>
                </a:solidFill>
                <a:latin typeface="+mn-lt"/>
              </a:defRPr>
            </a:lvl1pPr>
          </a:lstStyle>
          <a:p>
            <a:r>
              <a:rPr lang="en-US"/>
              <a:t>CLICK TO EDIT MASTER TITLE STYLE</a:t>
            </a:r>
            <a:endParaRPr lang="en-AU"/>
          </a:p>
        </p:txBody>
      </p:sp>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196752"/>
            <a:ext cx="403860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196752"/>
            <a:ext cx="403860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5" name="Straight Connector 4"/>
          <p:cNvCxnSpPr/>
          <p:nvPr userDrawn="1"/>
        </p:nvCxnSpPr>
        <p:spPr>
          <a:xfrm>
            <a:off x="467544" y="980728"/>
            <a:ext cx="820891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96752"/>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6514"/>
            <a:ext cx="4040188" cy="41127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196752"/>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6514"/>
            <a:ext cx="4041775" cy="41127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7" name="Straight Connector 6"/>
          <p:cNvCxnSpPr/>
          <p:nvPr userDrawn="1"/>
        </p:nvCxnSpPr>
        <p:spPr>
          <a:xfrm>
            <a:off x="467544" y="980728"/>
            <a:ext cx="820891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spc="-100" baseline="0"/>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67623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514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AU"/>
          </a:p>
        </p:txBody>
      </p:sp>
      <p:cxnSp>
        <p:nvCxnSpPr>
          <p:cNvPr id="3" name="Straight Connector 2"/>
          <p:cNvCxnSpPr/>
          <p:nvPr userDrawn="1"/>
        </p:nvCxnSpPr>
        <p:spPr>
          <a:xfrm>
            <a:off x="467544" y="980728"/>
            <a:ext cx="820891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CBR-Branding_3.png"/>
          <p:cNvPicPr>
            <a:picLocks noChangeAspect="1"/>
          </p:cNvPicPr>
          <p:nvPr userDrawn="1"/>
        </p:nvPicPr>
        <p:blipFill>
          <a:blip r:embed="rId2" cstate="print"/>
          <a:srcRect b="6615"/>
          <a:stretch>
            <a:fillRect/>
          </a:stretch>
        </p:blipFill>
        <p:spPr>
          <a:xfrm>
            <a:off x="0" y="-1"/>
            <a:ext cx="9144000" cy="6858001"/>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3200" b="1" cap="all">
                <a:solidFill>
                  <a:schemeClr val="bg1"/>
                </a:solidFill>
              </a:defRPr>
            </a:lvl1pPr>
          </a:lstStyle>
          <a:p>
            <a:r>
              <a:rPr lang="en-US"/>
              <a:t>Click to edit Master</a:t>
            </a:r>
            <a:br>
              <a:rPr lang="en-US"/>
            </a:br>
            <a:r>
              <a:rPr lang="en-US"/>
              <a:t>title style</a:t>
            </a:r>
            <a:endParaRPr lang="en-AU"/>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ACTGov_EPD_inline_Rev.png"/>
          <p:cNvPicPr>
            <a:picLocks noChangeAspect="1"/>
          </p:cNvPicPr>
          <p:nvPr userDrawn="1"/>
        </p:nvPicPr>
        <p:blipFill>
          <a:blip r:embed="rId3" cstate="print"/>
          <a:stretch>
            <a:fillRect/>
          </a:stretch>
        </p:blipFill>
        <p:spPr>
          <a:xfrm>
            <a:off x="755576" y="620688"/>
            <a:ext cx="1736825" cy="8848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BR-Branding_1.png"/>
          <p:cNvPicPr>
            <a:picLocks noChangeAspect="1"/>
          </p:cNvPicPr>
          <p:nvPr userDrawn="1"/>
        </p:nvPicPr>
        <p:blipFill>
          <a:blip r:embed="rId2" cstate="print"/>
          <a:srcRect b="6615"/>
          <a:stretch>
            <a:fillRect/>
          </a:stretch>
        </p:blipFill>
        <p:spPr>
          <a:xfrm>
            <a:off x="0" y="-1"/>
            <a:ext cx="9144000" cy="6858001"/>
          </a:xfrm>
          <a:prstGeom prst="rect">
            <a:avLst/>
          </a:prstGeom>
        </p:spPr>
      </p:pic>
      <p:sp>
        <p:nvSpPr>
          <p:cNvPr id="2" name="Title 1"/>
          <p:cNvSpPr>
            <a:spLocks noGrp="1"/>
          </p:cNvSpPr>
          <p:nvPr>
            <p:ph type="ctrTitle" hasCustomPrompt="1"/>
          </p:nvPr>
        </p:nvSpPr>
        <p:spPr>
          <a:xfrm>
            <a:off x="685800" y="1844824"/>
            <a:ext cx="4894312" cy="1470025"/>
          </a:xfrm>
        </p:spPr>
        <p:txBody>
          <a:bodyPr anchor="t">
            <a:normAutofit/>
          </a:bodyPr>
          <a:lstStyle>
            <a:lvl1pPr algn="l">
              <a:defRPr sz="3200" b="1" spc="-150" baseline="0">
                <a:solidFill>
                  <a:schemeClr val="bg1"/>
                </a:solidFill>
                <a:latin typeface="Arial" pitchFamily="34" charset="0"/>
                <a:ea typeface="Arial Unicode MS" pitchFamily="34" charset="-128"/>
                <a:cs typeface="Arial" pitchFamily="34" charset="0"/>
              </a:defRPr>
            </a:lvl1pPr>
          </a:lstStyle>
          <a:p>
            <a:r>
              <a:rPr lang="en-US"/>
              <a:t>CLICK TO EDIT MASTER TITLE STYLE (ALL CAPS)</a:t>
            </a:r>
            <a:endParaRPr lang="en-AU"/>
          </a:p>
        </p:txBody>
      </p:sp>
      <p:sp>
        <p:nvSpPr>
          <p:cNvPr id="8" name="Title 1"/>
          <p:cNvSpPr txBox="1">
            <a:spLocks/>
          </p:cNvSpPr>
          <p:nvPr userDrawn="1"/>
        </p:nvSpPr>
        <p:spPr>
          <a:xfrm>
            <a:off x="683568" y="1340768"/>
            <a:ext cx="4894312" cy="504056"/>
          </a:xfrm>
          <a:prstGeom prst="rect">
            <a:avLst/>
          </a:prstGeom>
        </p:spPr>
        <p:txBody>
          <a:bodyPr vert="horz" lIns="91440" tIns="45720" rIns="91440" bIns="45720" rtlCol="0" anchor="b">
            <a:normAutofit/>
          </a:bodyPr>
          <a:lstStyle>
            <a:lvl1pPr algn="l">
              <a:defRPr sz="3200" b="1" baseline="0">
                <a:solidFill>
                  <a:schemeClr val="bg1"/>
                </a:solidFill>
                <a:latin typeface="Arial" pitchFamily="34" charset="0"/>
                <a:ea typeface="Arial Unicode MS" pitchFamily="34" charset="-128"/>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a:ln>
                  <a:noFill/>
                </a:ln>
                <a:solidFill>
                  <a:schemeClr val="bg1"/>
                </a:solidFill>
                <a:effectLst/>
                <a:uLnTx/>
                <a:uFillTx/>
                <a:latin typeface="Arial" pitchFamily="34" charset="0"/>
                <a:ea typeface="Arial Unicode MS" pitchFamily="34" charset="-128"/>
                <a:cs typeface="Arial" pitchFamily="34" charset="0"/>
              </a:rPr>
              <a:t>ACT GOVERNMENT</a:t>
            </a:r>
            <a:endParaRPr kumimoji="0" lang="en-AU" sz="2000" b="0" i="0" u="none" strike="noStrike" kern="1200" cap="none" spc="-100" normalizeH="0" baseline="0" noProof="0">
              <a:ln>
                <a:noFill/>
              </a:ln>
              <a:solidFill>
                <a:schemeClr val="bg1"/>
              </a:solidFill>
              <a:effectLst/>
              <a:uLnTx/>
              <a:uFillTx/>
              <a:latin typeface="Arial" pitchFamily="34" charset="0"/>
              <a:ea typeface="Arial Unicode MS" pitchFamily="34" charset="-128"/>
              <a:cs typeface="Arial" pitchFamily="34" charset="0"/>
            </a:endParaRPr>
          </a:p>
        </p:txBody>
      </p:sp>
      <p:pic>
        <p:nvPicPr>
          <p:cNvPr id="9" name="Picture 8" descr="ACTGov_EPD_inline_Rev.png"/>
          <p:cNvPicPr>
            <a:picLocks noChangeAspect="1"/>
          </p:cNvPicPr>
          <p:nvPr userDrawn="1"/>
        </p:nvPicPr>
        <p:blipFill>
          <a:blip r:embed="rId3" cstate="print"/>
          <a:stretch>
            <a:fillRect/>
          </a:stretch>
        </p:blipFill>
        <p:spPr>
          <a:xfrm>
            <a:off x="755576" y="5517232"/>
            <a:ext cx="1736825" cy="884867"/>
          </a:xfrm>
          <a:prstGeom prst="rect">
            <a:avLst/>
          </a:prstGeom>
        </p:spPr>
      </p:pic>
      <p:cxnSp>
        <p:nvCxnSpPr>
          <p:cNvPr id="11" name="Straight Connector 10"/>
          <p:cNvCxnSpPr/>
          <p:nvPr userDrawn="1"/>
        </p:nvCxnSpPr>
        <p:spPr>
          <a:xfrm>
            <a:off x="611560" y="0"/>
            <a:ext cx="1412776" cy="14127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23928" y="3312368"/>
            <a:ext cx="3545632" cy="3545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BR-Branding_1.png"/>
          <p:cNvPicPr>
            <a:picLocks noChangeAspect="1"/>
          </p:cNvPicPr>
          <p:nvPr userDrawn="1"/>
        </p:nvPicPr>
        <p:blipFill>
          <a:blip r:embed="rId2" cstate="print"/>
          <a:srcRect b="6615"/>
          <a:stretch>
            <a:fillRect/>
          </a:stretch>
        </p:blipFill>
        <p:spPr>
          <a:xfrm>
            <a:off x="0" y="-1"/>
            <a:ext cx="9144000" cy="6858001"/>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3200" b="1" cap="all">
                <a:solidFill>
                  <a:schemeClr val="bg1"/>
                </a:solidFill>
              </a:defRPr>
            </a:lvl1pPr>
          </a:lstStyle>
          <a:p>
            <a:r>
              <a:rPr lang="en-US"/>
              <a:t>Click to edit Master</a:t>
            </a:r>
            <a:br>
              <a:rPr lang="en-US"/>
            </a:br>
            <a:r>
              <a:rPr lang="en-US"/>
              <a:t>title style</a:t>
            </a:r>
            <a:endParaRPr lang="en-AU"/>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ACTGov_EPD_inline_Rev.png"/>
          <p:cNvPicPr>
            <a:picLocks noChangeAspect="1"/>
          </p:cNvPicPr>
          <p:nvPr userDrawn="1"/>
        </p:nvPicPr>
        <p:blipFill>
          <a:blip r:embed="rId3" cstate="print"/>
          <a:stretch>
            <a:fillRect/>
          </a:stretch>
        </p:blipFill>
        <p:spPr>
          <a:xfrm>
            <a:off x="755576" y="620688"/>
            <a:ext cx="1736825" cy="8848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CBR-Branding_2.png"/>
          <p:cNvPicPr>
            <a:picLocks noChangeAspect="1"/>
          </p:cNvPicPr>
          <p:nvPr userDrawn="1"/>
        </p:nvPicPr>
        <p:blipFill>
          <a:blip r:embed="rId2" cstate="print"/>
          <a:srcRect b="6615"/>
          <a:stretch>
            <a:fillRect/>
          </a:stretch>
        </p:blipFill>
        <p:spPr>
          <a:xfrm>
            <a:off x="0" y="-1"/>
            <a:ext cx="9144000" cy="6858001"/>
          </a:xfrm>
          <a:prstGeom prst="rect">
            <a:avLst/>
          </a:prstGeom>
        </p:spPr>
      </p:pic>
      <p:sp>
        <p:nvSpPr>
          <p:cNvPr id="2" name="Title 1"/>
          <p:cNvSpPr>
            <a:spLocks noGrp="1"/>
          </p:cNvSpPr>
          <p:nvPr>
            <p:ph type="ctrTitle" hasCustomPrompt="1"/>
          </p:nvPr>
        </p:nvSpPr>
        <p:spPr>
          <a:xfrm>
            <a:off x="685800" y="1844824"/>
            <a:ext cx="4894312" cy="1470025"/>
          </a:xfrm>
        </p:spPr>
        <p:txBody>
          <a:bodyPr anchor="t">
            <a:normAutofit/>
          </a:bodyPr>
          <a:lstStyle>
            <a:lvl1pPr algn="l">
              <a:defRPr sz="3200" b="1" spc="-150" baseline="0">
                <a:solidFill>
                  <a:schemeClr val="bg1"/>
                </a:solidFill>
                <a:latin typeface="Arial" pitchFamily="34" charset="0"/>
                <a:ea typeface="Arial Unicode MS" pitchFamily="34" charset="-128"/>
                <a:cs typeface="Arial" pitchFamily="34" charset="0"/>
              </a:defRPr>
            </a:lvl1pPr>
          </a:lstStyle>
          <a:p>
            <a:r>
              <a:rPr lang="en-US"/>
              <a:t>CLICK TO EDIT MASTER TITLE STYLE (ALL CAPS)</a:t>
            </a:r>
            <a:endParaRPr lang="en-AU"/>
          </a:p>
        </p:txBody>
      </p:sp>
      <p:sp>
        <p:nvSpPr>
          <p:cNvPr id="8" name="Title 1"/>
          <p:cNvSpPr txBox="1">
            <a:spLocks/>
          </p:cNvSpPr>
          <p:nvPr userDrawn="1"/>
        </p:nvSpPr>
        <p:spPr>
          <a:xfrm>
            <a:off x="683568" y="1340768"/>
            <a:ext cx="4894312" cy="504056"/>
          </a:xfrm>
          <a:prstGeom prst="rect">
            <a:avLst/>
          </a:prstGeom>
        </p:spPr>
        <p:txBody>
          <a:bodyPr vert="horz" lIns="91440" tIns="45720" rIns="91440" bIns="45720" rtlCol="0" anchor="b">
            <a:normAutofit/>
          </a:bodyPr>
          <a:lstStyle>
            <a:lvl1pPr algn="l">
              <a:defRPr sz="3200" b="1" baseline="0">
                <a:solidFill>
                  <a:schemeClr val="bg1"/>
                </a:solidFill>
                <a:latin typeface="Arial" pitchFamily="34" charset="0"/>
                <a:ea typeface="Arial Unicode MS" pitchFamily="34" charset="-128"/>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a:ln>
                  <a:noFill/>
                </a:ln>
                <a:solidFill>
                  <a:schemeClr val="bg1"/>
                </a:solidFill>
                <a:effectLst/>
                <a:uLnTx/>
                <a:uFillTx/>
                <a:latin typeface="Arial" pitchFamily="34" charset="0"/>
                <a:ea typeface="Arial Unicode MS" pitchFamily="34" charset="-128"/>
                <a:cs typeface="Arial" pitchFamily="34" charset="0"/>
              </a:rPr>
              <a:t>ACT GOVERNMENT</a:t>
            </a:r>
            <a:endParaRPr kumimoji="0" lang="en-AU" sz="2000" b="0" i="0" u="none" strike="noStrike" kern="1200" cap="none" spc="-100" normalizeH="0" baseline="0" noProof="0">
              <a:ln>
                <a:noFill/>
              </a:ln>
              <a:solidFill>
                <a:schemeClr val="bg1"/>
              </a:solidFill>
              <a:effectLst/>
              <a:uLnTx/>
              <a:uFillTx/>
              <a:latin typeface="Arial" pitchFamily="34" charset="0"/>
              <a:ea typeface="Arial Unicode MS" pitchFamily="34" charset="-128"/>
              <a:cs typeface="Arial" pitchFamily="34" charset="0"/>
            </a:endParaRPr>
          </a:p>
        </p:txBody>
      </p:sp>
      <p:cxnSp>
        <p:nvCxnSpPr>
          <p:cNvPr id="11" name="Straight Connector 10"/>
          <p:cNvCxnSpPr/>
          <p:nvPr userDrawn="1"/>
        </p:nvCxnSpPr>
        <p:spPr>
          <a:xfrm>
            <a:off x="611560" y="0"/>
            <a:ext cx="1412776" cy="14127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23928" y="3312368"/>
            <a:ext cx="3545632" cy="3545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CTGov_EPD_inline_Rev.png"/>
          <p:cNvPicPr>
            <a:picLocks noChangeAspect="1"/>
          </p:cNvPicPr>
          <p:nvPr userDrawn="1"/>
        </p:nvPicPr>
        <p:blipFill>
          <a:blip r:embed="rId3" cstate="print"/>
          <a:stretch>
            <a:fillRect/>
          </a:stretch>
        </p:blipFill>
        <p:spPr>
          <a:xfrm>
            <a:off x="755576" y="5517232"/>
            <a:ext cx="1736825" cy="8848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CBR-Branding_2.png"/>
          <p:cNvPicPr>
            <a:picLocks noChangeAspect="1"/>
          </p:cNvPicPr>
          <p:nvPr userDrawn="1"/>
        </p:nvPicPr>
        <p:blipFill>
          <a:blip r:embed="rId2" cstate="print"/>
          <a:srcRect b="6615"/>
          <a:stretch>
            <a:fillRect/>
          </a:stretch>
        </p:blipFill>
        <p:spPr>
          <a:xfrm>
            <a:off x="0" y="-1"/>
            <a:ext cx="9144000" cy="6858001"/>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3200" b="1" cap="all">
                <a:solidFill>
                  <a:schemeClr val="bg1"/>
                </a:solidFill>
              </a:defRPr>
            </a:lvl1pPr>
          </a:lstStyle>
          <a:p>
            <a:r>
              <a:rPr lang="en-US"/>
              <a:t>Click to edit Master</a:t>
            </a:r>
            <a:br>
              <a:rPr lang="en-US"/>
            </a:br>
            <a:r>
              <a:rPr lang="en-US"/>
              <a:t>title style</a:t>
            </a:r>
            <a:endParaRPr lang="en-AU"/>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CTGov_EPD_inline_Rev.png"/>
          <p:cNvPicPr>
            <a:picLocks noChangeAspect="1"/>
          </p:cNvPicPr>
          <p:nvPr userDrawn="1"/>
        </p:nvPicPr>
        <p:blipFill>
          <a:blip r:embed="rId3" cstate="print"/>
          <a:stretch>
            <a:fillRect/>
          </a:stretch>
        </p:blipFill>
        <p:spPr>
          <a:xfrm>
            <a:off x="755576" y="620688"/>
            <a:ext cx="1736825" cy="88486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AU"/>
          </a:p>
        </p:txBody>
      </p:sp>
      <p:sp>
        <p:nvSpPr>
          <p:cNvPr id="3" name="Content Placeholder 2"/>
          <p:cNvSpPr>
            <a:spLocks noGrp="1"/>
          </p:cNvSpPr>
          <p:nvPr>
            <p:ph idx="1"/>
          </p:nvPr>
        </p:nvSpPr>
        <p:spPr>
          <a:xfrm>
            <a:off x="446856" y="1050215"/>
            <a:ext cx="822960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4" name="Straight Connector 3"/>
          <p:cNvCxnSpPr/>
          <p:nvPr userDrawn="1"/>
        </p:nvCxnSpPr>
        <p:spPr>
          <a:xfrm>
            <a:off x="467544" y="980728"/>
            <a:ext cx="820891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_in shape">
    <p:spTree>
      <p:nvGrpSpPr>
        <p:cNvPr id="1" name=""/>
        <p:cNvGrpSpPr/>
        <p:nvPr/>
      </p:nvGrpSpPr>
      <p:grpSpPr>
        <a:xfrm>
          <a:off x="0" y="0"/>
          <a:ext cx="0" cy="0"/>
          <a:chOff x="0" y="0"/>
          <a:chExt cx="0" cy="0"/>
        </a:xfrm>
      </p:grpSpPr>
      <p:sp>
        <p:nvSpPr>
          <p:cNvPr id="6" name="Content Placeholder 2"/>
          <p:cNvSpPr>
            <a:spLocks noGrp="1"/>
          </p:cNvSpPr>
          <p:nvPr>
            <p:ph idx="10"/>
          </p:nvPr>
        </p:nvSpPr>
        <p:spPr>
          <a:xfrm>
            <a:off x="457200" y="1196753"/>
            <a:ext cx="447484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Freeform 10"/>
          <p:cNvSpPr/>
          <p:nvPr userDrawn="1"/>
        </p:nvSpPr>
        <p:spPr>
          <a:xfrm rot="13564843">
            <a:off x="5320539" y="4762632"/>
            <a:ext cx="375056" cy="446585"/>
          </a:xfrm>
          <a:custGeom>
            <a:avLst/>
            <a:gdLst>
              <a:gd name="connsiteX0" fmla="*/ 0 w 360040"/>
              <a:gd name="connsiteY0" fmla="*/ 576064 h 576064"/>
              <a:gd name="connsiteX1" fmla="*/ 180020 w 360040"/>
              <a:gd name="connsiteY1" fmla="*/ 0 h 576064"/>
              <a:gd name="connsiteX2" fmla="*/ 360040 w 360040"/>
              <a:gd name="connsiteY2" fmla="*/ 576064 h 576064"/>
              <a:gd name="connsiteX3" fmla="*/ 0 w 360040"/>
              <a:gd name="connsiteY3" fmla="*/ 576064 h 576064"/>
            </a:gdLst>
            <a:ahLst/>
            <a:cxnLst>
              <a:cxn ang="0">
                <a:pos x="connsiteX0" y="connsiteY0"/>
              </a:cxn>
              <a:cxn ang="0">
                <a:pos x="connsiteX1" y="connsiteY1"/>
              </a:cxn>
              <a:cxn ang="0">
                <a:pos x="connsiteX2" y="connsiteY2"/>
              </a:cxn>
              <a:cxn ang="0">
                <a:pos x="connsiteX3" y="connsiteY3"/>
              </a:cxn>
            </a:cxnLst>
            <a:rect l="l" t="t" r="r" b="b"/>
            <a:pathLst>
              <a:path w="360040" h="576064">
                <a:moveTo>
                  <a:pt x="0" y="576064"/>
                </a:moveTo>
                <a:lnTo>
                  <a:pt x="180020" y="0"/>
                </a:lnTo>
                <a:lnTo>
                  <a:pt x="360040" y="576064"/>
                </a:lnTo>
                <a:lnTo>
                  <a:pt x="0" y="57606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p:cNvSpPr>
            <a:spLocks noGrp="1" noChangeAspect="1"/>
          </p:cNvSpPr>
          <p:nvPr>
            <p:ph type="pic" idx="1"/>
          </p:nvPr>
        </p:nvSpPr>
        <p:spPr>
          <a:xfrm>
            <a:off x="5076056" y="1196752"/>
            <a:ext cx="4320000" cy="4320000"/>
          </a:xfrm>
          <a:prstGeom prst="ellipse">
            <a:avLst/>
          </a:prstGeom>
          <a:ln>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12" name="Title 1"/>
          <p:cNvSpPr>
            <a:spLocks noGrp="1"/>
          </p:cNvSpPr>
          <p:nvPr>
            <p:ph type="title" hasCustomPrompt="1"/>
          </p:nvPr>
        </p:nvSpPr>
        <p:spPr>
          <a:xfrm>
            <a:off x="457200" y="274638"/>
            <a:ext cx="8229600" cy="706090"/>
          </a:xfrm>
        </p:spPr>
        <p:txBody>
          <a:bodyPr/>
          <a:lstStyle/>
          <a:p>
            <a:r>
              <a:rPr lang="en-US"/>
              <a:t>CLICK TO EDIT MASTER TITLE STYLE</a:t>
            </a: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1400" b="0" spc="0">
                <a:solidFill>
                  <a:schemeClr val="tx1">
                    <a:lumMod val="75000"/>
                    <a:lumOff val="25000"/>
                  </a:schemeClr>
                </a:solidFill>
                <a:latin typeface="+mn-lt"/>
              </a:defRPr>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BR-Branding_4.png"/>
          <p:cNvPicPr>
            <a:picLocks noChangeAspect="1"/>
          </p:cNvPicPr>
          <p:nvPr userDrawn="1"/>
        </p:nvPicPr>
        <p:blipFill>
          <a:blip r:embed="rId16" cstate="print">
            <a:lum bright="6000"/>
          </a:blip>
          <a:srcRect t="6615"/>
          <a:stretch>
            <a:fillRect/>
          </a:stretch>
        </p:blipFill>
        <p:spPr>
          <a:xfrm>
            <a:off x="0" y="0"/>
            <a:ext cx="9144000" cy="6858000"/>
          </a:xfrm>
          <a:prstGeom prst="rect">
            <a:avLst/>
          </a:prstGeom>
        </p:spPr>
      </p:pic>
      <p:sp>
        <p:nvSpPr>
          <p:cNvPr id="5" name="Rectangle 4"/>
          <p:cNvSpPr/>
          <p:nvPr userDrawn="1"/>
        </p:nvSpPr>
        <p:spPr>
          <a:xfrm>
            <a:off x="-180528" y="6021288"/>
            <a:ext cx="9577064"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57200" y="274638"/>
            <a:ext cx="8229600" cy="706090"/>
          </a:xfrm>
          <a:prstGeom prst="rect">
            <a:avLst/>
          </a:prstGeom>
          <a:ln>
            <a:noFill/>
          </a:ln>
        </p:spPr>
        <p:txBody>
          <a:bodyPr vert="horz" lIns="91440" tIns="45720" rIns="91440" bIns="45720" rtlCol="0" anchor="b">
            <a:noAutofit/>
          </a:bodyPr>
          <a:lstStyle/>
          <a:p>
            <a:r>
              <a:rPr lang="en-US"/>
              <a:t>CLICK TO EDIT MASTER TITLE STYLE</a:t>
            </a:r>
            <a:endParaRPr lang="en-AU"/>
          </a:p>
        </p:txBody>
      </p:sp>
      <p:sp>
        <p:nvSpPr>
          <p:cNvPr id="3" name="Text Placeholder 2"/>
          <p:cNvSpPr>
            <a:spLocks noGrp="1"/>
          </p:cNvSpPr>
          <p:nvPr>
            <p:ph type="body" idx="1"/>
          </p:nvPr>
        </p:nvSpPr>
        <p:spPr>
          <a:xfrm>
            <a:off x="457200" y="1196753"/>
            <a:ext cx="82296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descr="ACTGov_EPD_inline_Rev.png"/>
          <p:cNvPicPr>
            <a:picLocks noChangeAspect="1"/>
          </p:cNvPicPr>
          <p:nvPr userDrawn="1"/>
        </p:nvPicPr>
        <p:blipFill>
          <a:blip r:embed="rId17" cstate="print"/>
          <a:stretch>
            <a:fillRect/>
          </a:stretch>
        </p:blipFill>
        <p:spPr>
          <a:xfrm>
            <a:off x="7884368" y="6128618"/>
            <a:ext cx="792088" cy="40354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49" r:id="rId3"/>
    <p:sldLayoutId id="2147483651" r:id="rId4"/>
    <p:sldLayoutId id="2147483660" r:id="rId5"/>
    <p:sldLayoutId id="2147483662" r:id="rId6"/>
    <p:sldLayoutId id="2147483650" r:id="rId7"/>
    <p:sldLayoutId id="2147483665" r:id="rId8"/>
    <p:sldLayoutId id="2147483657" r:id="rId9"/>
    <p:sldLayoutId id="2147483664" r:id="rId10"/>
    <p:sldLayoutId id="2147483652" r:id="rId11"/>
    <p:sldLayoutId id="2147483653" r:id="rId12"/>
    <p:sldLayoutId id="2147483656" r:id="rId13"/>
    <p:sldLayoutId id="2147483654" r:id="rId14"/>
  </p:sldLayoutIdLst>
  <p:hf hdr="0" ftr="0"/>
  <p:txStyles>
    <p:titleStyle>
      <a:lvl1pPr algn="l" defTabSz="914400" rtl="0" eaLnBrk="1" latinLnBrk="0" hangingPunct="1">
        <a:spcBef>
          <a:spcPct val="0"/>
        </a:spcBef>
        <a:buNone/>
        <a:defRPr sz="2400" b="0" kern="1200" spc="0">
          <a:solidFill>
            <a:srgbClr val="592D8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communityservices.act.gov.au/__data/assets/pdf_file/0008/1668338/CSD-AR2019-20_Acc_01.1.pdf#page=223" TargetMode="External"/><Relationship Id="rId3" Type="http://schemas.openxmlformats.org/officeDocument/2006/relationships/hyperlink" Target="https://www.act.gov.au/wellbeing" TargetMode="External"/><Relationship Id="rId7" Type="http://schemas.openxmlformats.org/officeDocument/2006/relationships/hyperlink" Target="https://www.communityservices.act.gov.au/youth/the_blueprint_for_youth_justice_in_the_act/https:/www.communityservices.act.gov.au/youth/the_blueprint_for_youth_justice_in_the_act" TargetMode="External"/><Relationship Id="rId2" Type="http://schemas.openxmlformats.org/officeDocument/2006/relationships/hyperlink" Target="https://www.communityservices.act.gov.au/atsia/agreement-2019-2028" TargetMode="External"/><Relationship Id="rId1" Type="http://schemas.openxmlformats.org/officeDocument/2006/relationships/slideLayout" Target="../slideLayouts/slideLayout7.xml"/><Relationship Id="rId6" Type="http://schemas.openxmlformats.org/officeDocument/2006/relationships/hyperlink" Target="https://www.communityservices.act.gov.au/ocyfs/children/child-and-youth-protection-services/a-step-up-for-our-kids" TargetMode="External"/><Relationship Id="rId5" Type="http://schemas.openxmlformats.org/officeDocument/2006/relationships/hyperlink" Target="https://www.strongfamilies.act.gov.au/our-booris,-our-way" TargetMode="External"/><Relationship Id="rId4" Type="http://schemas.openxmlformats.org/officeDocument/2006/relationships/hyperlink" Target="https://www.youthcoalition.net/what-we-do/safe-and-connected-youth-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44824"/>
            <a:ext cx="7270576" cy="1628286"/>
          </a:xfrm>
        </p:spPr>
        <p:txBody>
          <a:bodyPr>
            <a:normAutofit fontScale="90000"/>
          </a:bodyPr>
          <a:lstStyle/>
          <a:p>
            <a:r>
              <a:rPr lang="en-AU" b="0" i="1">
                <a:latin typeface="Arial"/>
                <a:ea typeface="Arial Unicode MS"/>
                <a:cs typeface="Arial"/>
              </a:rPr>
              <a:t>Real change is a collective effort: advancing the wellbeing of children and families in the ACT</a:t>
            </a:r>
            <a:br>
              <a:rPr lang="en-AU" b="0" i="1">
                <a:latin typeface="Arial"/>
                <a:ea typeface="Arial Unicode MS"/>
                <a:cs typeface="Arial"/>
              </a:rPr>
            </a:br>
            <a:r>
              <a:rPr lang="en-AU" b="0">
                <a:latin typeface="Arial"/>
                <a:ea typeface="Arial Unicode MS"/>
                <a:cs typeface="Arial"/>
              </a:rPr>
              <a:t> </a:t>
            </a:r>
            <a:br>
              <a:rPr lang="en-AU"/>
            </a:br>
            <a:r>
              <a:rPr lang="en-AU">
                <a:latin typeface="Arial"/>
                <a:ea typeface="Arial Unicode MS"/>
                <a:cs typeface="Arial"/>
              </a:rPr>
              <a:t>Children and Family Services Reform Forum</a:t>
            </a:r>
            <a:br>
              <a:rPr lang="en-AU"/>
            </a:br>
            <a:br>
              <a:rPr lang="en-AU" sz="2000"/>
            </a:br>
            <a:r>
              <a:rPr lang="en-AU" sz="2000">
                <a:latin typeface="Arial"/>
                <a:ea typeface="Arial Unicode MS"/>
                <a:cs typeface="Arial"/>
              </a:rPr>
              <a:t>29 March 2021</a:t>
            </a:r>
            <a:br>
              <a:rPr lang="en-AU"/>
            </a:br>
            <a:br>
              <a:rPr lang="en-AU"/>
            </a:br>
            <a:br>
              <a:rPr lang="en-AU" b="0" i="1"/>
            </a:br>
            <a:br>
              <a:rPr lang="en-AU" b="0" i="1"/>
            </a:br>
            <a:br>
              <a:rPr lang="en-AU" b="0" i="1"/>
            </a:br>
            <a:br>
              <a:rPr lang="en-AU" b="0" i="1"/>
            </a:br>
            <a:endParaRPr lang="en-AU" b="0" i="1"/>
          </a:p>
        </p:txBody>
      </p:sp>
      <p:sp>
        <p:nvSpPr>
          <p:cNvPr id="3" name="TextBox 2"/>
          <p:cNvSpPr txBox="1"/>
          <p:nvPr/>
        </p:nvSpPr>
        <p:spPr>
          <a:xfrm>
            <a:off x="6660232" y="476672"/>
            <a:ext cx="2232248" cy="292388"/>
          </a:xfrm>
          <a:prstGeom prst="rect">
            <a:avLst/>
          </a:prstGeom>
          <a:noFill/>
        </p:spPr>
        <p:txBody>
          <a:bodyPr wrap="square" rtlCol="0">
            <a:spAutoFit/>
          </a:bodyPr>
          <a:lstStyle/>
          <a:p>
            <a:endParaRPr lang="en-AU" sz="1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6C10-F81D-47FD-816F-CC4D5B788FD7}"/>
              </a:ext>
            </a:extLst>
          </p:cNvPr>
          <p:cNvSpPr>
            <a:spLocks noGrp="1"/>
          </p:cNvSpPr>
          <p:nvPr>
            <p:ph type="title"/>
          </p:nvPr>
        </p:nvSpPr>
        <p:spPr>
          <a:xfrm>
            <a:off x="457200" y="274638"/>
            <a:ext cx="8229600" cy="446144"/>
          </a:xfrm>
        </p:spPr>
        <p:txBody>
          <a:bodyPr/>
          <a:lstStyle/>
          <a:p>
            <a:r>
              <a:rPr lang="en-AU"/>
              <a:t>What is the current state and what do we need to address?</a:t>
            </a:r>
          </a:p>
        </p:txBody>
      </p:sp>
      <p:pic>
        <p:nvPicPr>
          <p:cNvPr id="3" name="Picture 2">
            <a:extLst>
              <a:ext uri="{FF2B5EF4-FFF2-40B4-BE49-F238E27FC236}">
                <a16:creationId xmlns:a16="http://schemas.microsoft.com/office/drawing/2014/main" id="{035883B0-E21D-49FA-A3BA-3F808D06EAD3}"/>
              </a:ext>
            </a:extLst>
          </p:cNvPr>
          <p:cNvPicPr>
            <a:picLocks noChangeAspect="1"/>
          </p:cNvPicPr>
          <p:nvPr/>
        </p:nvPicPr>
        <p:blipFill>
          <a:blip r:embed="rId2"/>
          <a:stretch>
            <a:fillRect/>
          </a:stretch>
        </p:blipFill>
        <p:spPr>
          <a:xfrm>
            <a:off x="993109" y="1141351"/>
            <a:ext cx="7325240" cy="5442011"/>
          </a:xfrm>
          <a:prstGeom prst="rect">
            <a:avLst/>
          </a:prstGeom>
        </p:spPr>
      </p:pic>
    </p:spTree>
    <p:extLst>
      <p:ext uri="{BB962C8B-B14F-4D97-AF65-F5344CB8AC3E}">
        <p14:creationId xmlns:p14="http://schemas.microsoft.com/office/powerpoint/2010/main" val="141024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6C10-F81D-47FD-816F-CC4D5B788FD7}"/>
              </a:ext>
            </a:extLst>
          </p:cNvPr>
          <p:cNvSpPr>
            <a:spLocks noGrp="1"/>
          </p:cNvSpPr>
          <p:nvPr>
            <p:ph type="title"/>
          </p:nvPr>
        </p:nvSpPr>
        <p:spPr>
          <a:xfrm>
            <a:off x="457200" y="274638"/>
            <a:ext cx="8229600" cy="453789"/>
          </a:xfrm>
        </p:spPr>
        <p:txBody>
          <a:bodyPr/>
          <a:lstStyle/>
          <a:p>
            <a:r>
              <a:rPr lang="en-AU"/>
              <a:t>What is the current state and what do we need to address?</a:t>
            </a:r>
          </a:p>
        </p:txBody>
      </p:sp>
      <p:sp>
        <p:nvSpPr>
          <p:cNvPr id="3" name="AutoShape 2">
            <a:extLst>
              <a:ext uri="{FF2B5EF4-FFF2-40B4-BE49-F238E27FC236}">
                <a16:creationId xmlns:a16="http://schemas.microsoft.com/office/drawing/2014/main" id="{01E4C066-3FE7-4E57-A677-604DD376EBB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a:extLst>
              <a:ext uri="{FF2B5EF4-FFF2-40B4-BE49-F238E27FC236}">
                <a16:creationId xmlns:a16="http://schemas.microsoft.com/office/drawing/2014/main" id="{D137DB65-1E22-46C6-AA76-23F70AFA060A}"/>
              </a:ext>
            </a:extLst>
          </p:cNvPr>
          <p:cNvPicPr>
            <a:picLocks noChangeAspect="1"/>
          </p:cNvPicPr>
          <p:nvPr/>
        </p:nvPicPr>
        <p:blipFill>
          <a:blip r:embed="rId2"/>
          <a:stretch>
            <a:fillRect/>
          </a:stretch>
        </p:blipFill>
        <p:spPr>
          <a:xfrm>
            <a:off x="729182" y="1031900"/>
            <a:ext cx="7576925" cy="5642598"/>
          </a:xfrm>
          <a:prstGeom prst="rect">
            <a:avLst/>
          </a:prstGeom>
        </p:spPr>
      </p:pic>
    </p:spTree>
    <p:extLst>
      <p:ext uri="{BB962C8B-B14F-4D97-AF65-F5344CB8AC3E}">
        <p14:creationId xmlns:p14="http://schemas.microsoft.com/office/powerpoint/2010/main" val="147438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DEED46B4-218A-4A34-A6EF-2365FE191E39}"/>
              </a:ext>
            </a:extLst>
          </p:cNvPr>
          <p:cNvPicPr>
            <a:picLocks noChangeAspect="1"/>
          </p:cNvPicPr>
          <p:nvPr/>
        </p:nvPicPr>
        <p:blipFill>
          <a:blip r:embed="rId2"/>
          <a:stretch>
            <a:fillRect/>
          </a:stretch>
        </p:blipFill>
        <p:spPr>
          <a:xfrm>
            <a:off x="83731" y="213282"/>
            <a:ext cx="8976537" cy="6351691"/>
          </a:xfrm>
          <a:prstGeom prst="rect">
            <a:avLst/>
          </a:prstGeom>
        </p:spPr>
      </p:pic>
    </p:spTree>
    <p:extLst>
      <p:ext uri="{BB962C8B-B14F-4D97-AF65-F5344CB8AC3E}">
        <p14:creationId xmlns:p14="http://schemas.microsoft.com/office/powerpoint/2010/main" val="283661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75E3-4830-4F22-840A-D4EE7AE7F9D3}"/>
              </a:ext>
            </a:extLst>
          </p:cNvPr>
          <p:cNvSpPr>
            <a:spLocks noGrp="1"/>
          </p:cNvSpPr>
          <p:nvPr>
            <p:ph type="title"/>
          </p:nvPr>
        </p:nvSpPr>
        <p:spPr/>
        <p:txBody>
          <a:bodyPr/>
          <a:lstStyle/>
          <a:p>
            <a:pPr algn="ctr"/>
            <a:r>
              <a:rPr lang="en-AU" sz="2000" dirty="0"/>
              <a:t>In this complex landscape of reform, where and how can your organisation be involved?</a:t>
            </a:r>
          </a:p>
        </p:txBody>
      </p:sp>
      <p:pic>
        <p:nvPicPr>
          <p:cNvPr id="7" name="Picture 6">
            <a:extLst>
              <a:ext uri="{FF2B5EF4-FFF2-40B4-BE49-F238E27FC236}">
                <a16:creationId xmlns:a16="http://schemas.microsoft.com/office/drawing/2014/main" id="{90F52078-D4CE-42AE-89A9-266E1BA1D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79" y="1051900"/>
            <a:ext cx="8788641" cy="5407475"/>
          </a:xfrm>
          <a:prstGeom prst="rect">
            <a:avLst/>
          </a:prstGeom>
        </p:spPr>
      </p:pic>
    </p:spTree>
    <p:extLst>
      <p:ext uri="{BB962C8B-B14F-4D97-AF65-F5344CB8AC3E}">
        <p14:creationId xmlns:p14="http://schemas.microsoft.com/office/powerpoint/2010/main" val="235186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BCAA-4867-47A8-B053-B959E720F729}"/>
              </a:ext>
            </a:extLst>
          </p:cNvPr>
          <p:cNvSpPr>
            <a:spLocks noGrp="1"/>
          </p:cNvSpPr>
          <p:nvPr>
            <p:ph type="title"/>
          </p:nvPr>
        </p:nvSpPr>
        <p:spPr/>
        <p:txBody>
          <a:bodyPr/>
          <a:lstStyle/>
          <a:p>
            <a:pPr algn="ctr"/>
            <a:r>
              <a:rPr lang="en-AU"/>
              <a:t>Changing the CYPS system</a:t>
            </a:r>
          </a:p>
        </p:txBody>
      </p:sp>
      <p:sp>
        <p:nvSpPr>
          <p:cNvPr id="5" name="TextBox 4">
            <a:extLst>
              <a:ext uri="{FF2B5EF4-FFF2-40B4-BE49-F238E27FC236}">
                <a16:creationId xmlns:a16="http://schemas.microsoft.com/office/drawing/2014/main" id="{DB172F4E-2975-4165-9B95-B99E034C8C5E}"/>
              </a:ext>
            </a:extLst>
          </p:cNvPr>
          <p:cNvSpPr txBox="1"/>
          <p:nvPr/>
        </p:nvSpPr>
        <p:spPr>
          <a:xfrm>
            <a:off x="527402" y="1194252"/>
            <a:ext cx="2026875" cy="4339650"/>
          </a:xfrm>
          <a:prstGeom prst="rect">
            <a:avLst/>
          </a:prstGeom>
          <a:solidFill>
            <a:schemeClr val="accent4">
              <a:lumMod val="40000"/>
              <a:lumOff val="60000"/>
            </a:schemeClr>
          </a:solidFill>
          <a:ln>
            <a:solidFill>
              <a:schemeClr val="tx1">
                <a:lumMod val="65000"/>
                <a:lumOff val="35000"/>
              </a:schemeClr>
            </a:solidFill>
          </a:ln>
        </p:spPr>
        <p:txBody>
          <a:bodyPr wrap="square" rtlCol="0">
            <a:spAutoFit/>
          </a:bodyPr>
          <a:lstStyle/>
          <a:p>
            <a:r>
              <a:rPr lang="en-AU" sz="1200" dirty="0"/>
              <a:t>The ACT Government is currently working to deliver 195 agreed recommendations from a range of reviews, inquiries and reports, including the </a:t>
            </a:r>
            <a:r>
              <a:rPr lang="en-AU" sz="1200" i="1" dirty="0"/>
              <a:t>Royal Commission into Institutional Responses to Child Sexual Abuse </a:t>
            </a:r>
            <a:r>
              <a:rPr lang="en-AU" sz="1200" dirty="0"/>
              <a:t>and the </a:t>
            </a:r>
            <a:r>
              <a:rPr lang="en-AU" sz="1200" i="1" dirty="0"/>
              <a:t>Our </a:t>
            </a:r>
            <a:r>
              <a:rPr lang="en-AU" sz="1200" i="1" dirty="0" err="1"/>
              <a:t>Booris</a:t>
            </a:r>
            <a:r>
              <a:rPr lang="en-AU" sz="1200" i="1" dirty="0"/>
              <a:t>, Our Way </a:t>
            </a:r>
            <a:r>
              <a:rPr lang="en-AU" sz="1200" dirty="0"/>
              <a:t>review</a:t>
            </a:r>
            <a:r>
              <a:rPr lang="en-AU" sz="1200" i="1" dirty="0"/>
              <a:t>.</a:t>
            </a:r>
          </a:p>
          <a:p>
            <a:endParaRPr lang="en-AU" sz="1200" i="1" dirty="0"/>
          </a:p>
          <a:p>
            <a:r>
              <a:rPr lang="en-AU" sz="1200" dirty="0"/>
              <a:t>These recommendations focus heavily on building a Child and Youth Protection Services system that is restorative, contemporary, underpinned by good decision making, and that puts into practice a </a:t>
            </a:r>
            <a:r>
              <a:rPr lang="en-US" sz="1200" dirty="0"/>
              <a:t>holistic understanding of Aboriginal and Torres Strait Islander children, families and communities.</a:t>
            </a:r>
            <a:r>
              <a:rPr lang="en-AU" sz="1200" dirty="0"/>
              <a:t> </a:t>
            </a:r>
          </a:p>
        </p:txBody>
      </p:sp>
      <p:pic>
        <p:nvPicPr>
          <p:cNvPr id="6" name="Picture 5">
            <a:extLst>
              <a:ext uri="{FF2B5EF4-FFF2-40B4-BE49-F238E27FC236}">
                <a16:creationId xmlns:a16="http://schemas.microsoft.com/office/drawing/2014/main" id="{121DC166-8C02-4EFA-A2E3-FA3C2138986E}"/>
              </a:ext>
            </a:extLst>
          </p:cNvPr>
          <p:cNvPicPr/>
          <p:nvPr/>
        </p:nvPicPr>
        <p:blipFill rotWithShape="1">
          <a:blip r:embed="rId2">
            <a:clrChange>
              <a:clrFrom>
                <a:srgbClr val="FFFFFF"/>
              </a:clrFrom>
              <a:clrTo>
                <a:srgbClr val="FFFFFF">
                  <a:alpha val="0"/>
                </a:srgbClr>
              </a:clrTo>
            </a:clrChange>
          </a:blip>
          <a:srcRect r="8296"/>
          <a:stretch/>
        </p:blipFill>
        <p:spPr>
          <a:xfrm>
            <a:off x="2692111" y="1550644"/>
            <a:ext cx="6357620" cy="3756712"/>
          </a:xfrm>
          <a:prstGeom prst="rect">
            <a:avLst/>
          </a:prstGeom>
        </p:spPr>
      </p:pic>
    </p:spTree>
    <p:extLst>
      <p:ext uri="{BB962C8B-B14F-4D97-AF65-F5344CB8AC3E}">
        <p14:creationId xmlns:p14="http://schemas.microsoft.com/office/powerpoint/2010/main" val="225928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1E12-5296-4C87-88F9-53AF3C9CDB94}"/>
              </a:ext>
            </a:extLst>
          </p:cNvPr>
          <p:cNvSpPr>
            <a:spLocks noGrp="1"/>
          </p:cNvSpPr>
          <p:nvPr>
            <p:ph type="title"/>
          </p:nvPr>
        </p:nvSpPr>
        <p:spPr/>
        <p:txBody>
          <a:bodyPr/>
          <a:lstStyle/>
          <a:p>
            <a:r>
              <a:rPr lang="en-AU"/>
              <a:t>Further detail on key reforms can be found here*</a:t>
            </a:r>
          </a:p>
        </p:txBody>
      </p:sp>
      <p:sp>
        <p:nvSpPr>
          <p:cNvPr id="3" name="Content Placeholder 2">
            <a:extLst>
              <a:ext uri="{FF2B5EF4-FFF2-40B4-BE49-F238E27FC236}">
                <a16:creationId xmlns:a16="http://schemas.microsoft.com/office/drawing/2014/main" id="{D34674F7-32F4-41AB-8BBC-DB18312D1D83}"/>
              </a:ext>
            </a:extLst>
          </p:cNvPr>
          <p:cNvSpPr>
            <a:spLocks noGrp="1"/>
          </p:cNvSpPr>
          <p:nvPr>
            <p:ph idx="1"/>
          </p:nvPr>
        </p:nvSpPr>
        <p:spPr>
          <a:xfrm>
            <a:off x="457200" y="1196752"/>
            <a:ext cx="8229600" cy="4845907"/>
          </a:xfrm>
        </p:spPr>
        <p:txBody>
          <a:bodyPr>
            <a:normAutofit fontScale="77500" lnSpcReduction="20000"/>
          </a:bodyPr>
          <a:lstStyle/>
          <a:p>
            <a:r>
              <a:rPr lang="en-AU" i="1">
                <a:solidFill>
                  <a:schemeClr val="accent1"/>
                </a:solidFill>
                <a:hlinkClick r:id="rId2">
                  <a:extLst>
                    <a:ext uri="{A12FA001-AC4F-418D-AE19-62706E023703}">
                      <ahyp:hlinkClr xmlns:ahyp="http://schemas.microsoft.com/office/drawing/2018/hyperlinkcolor" val="tx"/>
                    </a:ext>
                  </a:extLst>
                </a:hlinkClick>
              </a:rPr>
              <a:t>Aboriginal and Torres Strait Islander Agreement 2019-2028</a:t>
            </a:r>
            <a:endParaRPr lang="en-AU" i="1">
              <a:solidFill>
                <a:schemeClr val="accent1"/>
              </a:solidFill>
            </a:endParaRPr>
          </a:p>
          <a:p>
            <a:r>
              <a:rPr lang="en-AU" i="1">
                <a:solidFill>
                  <a:schemeClr val="accent1"/>
                </a:solidFill>
                <a:hlinkClick r:id="rId3">
                  <a:extLst>
                    <a:ext uri="{A12FA001-AC4F-418D-AE19-62706E023703}">
                      <ahyp:hlinkClr xmlns:ahyp="http://schemas.microsoft.com/office/drawing/2018/hyperlinkcolor" val="tx"/>
                    </a:ext>
                  </a:extLst>
                </a:hlinkClick>
              </a:rPr>
              <a:t>ACT Wellbeing Framework</a:t>
            </a:r>
            <a:endParaRPr lang="en-AU" i="1">
              <a:solidFill>
                <a:schemeClr val="accent1"/>
              </a:solidFill>
            </a:endParaRPr>
          </a:p>
          <a:p>
            <a:r>
              <a:rPr lang="en-AU" i="1">
                <a:solidFill>
                  <a:schemeClr val="accent1"/>
                </a:solidFill>
                <a:hlinkClick r:id="rId4">
                  <a:extLst>
                    <a:ext uri="{A12FA001-AC4F-418D-AE19-62706E023703}">
                      <ahyp:hlinkClr xmlns:ahyp="http://schemas.microsoft.com/office/drawing/2018/hyperlinkcolor" val="tx"/>
                    </a:ext>
                  </a:extLst>
                </a:hlinkClick>
              </a:rPr>
              <a:t>Safe and Connected Youth</a:t>
            </a:r>
            <a:endParaRPr lang="en-AU" i="1">
              <a:solidFill>
                <a:schemeClr val="accent1"/>
              </a:solidFill>
            </a:endParaRPr>
          </a:p>
          <a:p>
            <a:r>
              <a:rPr lang="en-AU" i="1">
                <a:solidFill>
                  <a:schemeClr val="accent1"/>
                </a:solidFill>
                <a:hlinkClick r:id="rId5">
                  <a:extLst>
                    <a:ext uri="{A12FA001-AC4F-418D-AE19-62706E023703}">
                      <ahyp:hlinkClr xmlns:ahyp="http://schemas.microsoft.com/office/drawing/2018/hyperlinkcolor" val="tx"/>
                    </a:ext>
                  </a:extLst>
                </a:hlinkClick>
              </a:rPr>
              <a:t>Our </a:t>
            </a:r>
            <a:r>
              <a:rPr lang="en-AU" i="1" err="1">
                <a:solidFill>
                  <a:schemeClr val="accent1"/>
                </a:solidFill>
                <a:hlinkClick r:id="rId5">
                  <a:extLst>
                    <a:ext uri="{A12FA001-AC4F-418D-AE19-62706E023703}">
                      <ahyp:hlinkClr xmlns:ahyp="http://schemas.microsoft.com/office/drawing/2018/hyperlinkcolor" val="tx"/>
                    </a:ext>
                  </a:extLst>
                </a:hlinkClick>
              </a:rPr>
              <a:t>Booris</a:t>
            </a:r>
            <a:r>
              <a:rPr lang="en-AU" i="1">
                <a:solidFill>
                  <a:schemeClr val="accent1"/>
                </a:solidFill>
                <a:hlinkClick r:id="rId5">
                  <a:extLst>
                    <a:ext uri="{A12FA001-AC4F-418D-AE19-62706E023703}">
                      <ahyp:hlinkClr xmlns:ahyp="http://schemas.microsoft.com/office/drawing/2018/hyperlinkcolor" val="tx"/>
                    </a:ext>
                  </a:extLst>
                </a:hlinkClick>
              </a:rPr>
              <a:t>, Our Way</a:t>
            </a:r>
            <a:endParaRPr lang="en-AU" i="1">
              <a:solidFill>
                <a:schemeClr val="accent1"/>
              </a:solidFill>
            </a:endParaRPr>
          </a:p>
          <a:p>
            <a:r>
              <a:rPr lang="en-AU" i="1">
                <a:solidFill>
                  <a:schemeClr val="accent1"/>
                </a:solidFill>
                <a:hlinkClick r:id="rId6">
                  <a:extLst>
                    <a:ext uri="{A12FA001-AC4F-418D-AE19-62706E023703}">
                      <ahyp:hlinkClr xmlns:ahyp="http://schemas.microsoft.com/office/drawing/2018/hyperlinkcolor" val="tx"/>
                    </a:ext>
                  </a:extLst>
                </a:hlinkClick>
              </a:rPr>
              <a:t>A Step up for Our Kids</a:t>
            </a:r>
            <a:endParaRPr lang="en-AU" i="1">
              <a:solidFill>
                <a:schemeClr val="accent1"/>
              </a:solidFill>
            </a:endParaRPr>
          </a:p>
          <a:p>
            <a:r>
              <a:rPr lang="en-AU" i="1">
                <a:solidFill>
                  <a:schemeClr val="accent1"/>
                </a:solidFill>
                <a:hlinkClick r:id="rId7">
                  <a:extLst>
                    <a:ext uri="{A12FA001-AC4F-418D-AE19-62706E023703}">
                      <ahyp:hlinkClr xmlns:ahyp="http://schemas.microsoft.com/office/drawing/2018/hyperlinkcolor" val="tx"/>
                    </a:ext>
                  </a:extLst>
                </a:hlinkClick>
              </a:rPr>
              <a:t>A Blueprint for Youth Justice (current)</a:t>
            </a:r>
            <a:endParaRPr lang="en-AU" i="1">
              <a:solidFill>
                <a:schemeClr val="accent1"/>
              </a:solidFill>
            </a:endParaRPr>
          </a:p>
          <a:p>
            <a:r>
              <a:rPr lang="en-AU" i="1">
                <a:solidFill>
                  <a:schemeClr val="accent1"/>
                </a:solidFill>
              </a:rPr>
              <a:t>Restorative practice – </a:t>
            </a:r>
            <a:r>
              <a:rPr lang="en-AU" i="1" err="1">
                <a:solidFill>
                  <a:schemeClr val="accent1"/>
                </a:solidFill>
              </a:rPr>
              <a:t>e.g</a:t>
            </a:r>
            <a:r>
              <a:rPr lang="en-AU" i="1">
                <a:solidFill>
                  <a:schemeClr val="accent1"/>
                </a:solidFill>
              </a:rPr>
              <a:t> </a:t>
            </a:r>
            <a:r>
              <a:rPr lang="en-AU" i="1">
                <a:solidFill>
                  <a:schemeClr val="accent1"/>
                </a:solidFill>
                <a:hlinkClick r:id="rId8"/>
              </a:rPr>
              <a:t>Functional family therapy</a:t>
            </a:r>
            <a:endParaRPr lang="en-AU" i="1">
              <a:solidFill>
                <a:schemeClr val="accent1"/>
              </a:solidFill>
            </a:endParaRPr>
          </a:p>
          <a:p>
            <a:r>
              <a:rPr lang="en-AU" i="1">
                <a:solidFill>
                  <a:schemeClr val="accent1"/>
                </a:solidFill>
              </a:rPr>
              <a:t>Early Support: Changing Systems, Changing Lives</a:t>
            </a:r>
          </a:p>
          <a:p>
            <a:r>
              <a:rPr lang="en-AU" i="1">
                <a:solidFill>
                  <a:schemeClr val="accent1"/>
                </a:solidFill>
              </a:rPr>
              <a:t>Best Start for Canberra’s Children: the first 1000 Days Framework</a:t>
            </a:r>
          </a:p>
          <a:p>
            <a:r>
              <a:rPr lang="en-AU" i="1">
                <a:solidFill>
                  <a:schemeClr val="accent1"/>
                </a:solidFill>
              </a:rPr>
              <a:t>Implement Royal Commission recommendations</a:t>
            </a:r>
          </a:p>
          <a:p>
            <a:r>
              <a:rPr lang="en-AU" i="1">
                <a:solidFill>
                  <a:schemeClr val="accent1"/>
                </a:solidFill>
              </a:rPr>
              <a:t>Minimum Age of Criminal Responsibility</a:t>
            </a:r>
          </a:p>
          <a:p>
            <a:r>
              <a:rPr lang="en-AU" i="1">
                <a:solidFill>
                  <a:schemeClr val="accent1"/>
                </a:solidFill>
              </a:rPr>
              <a:t>Modernise the Children and Young People Act</a:t>
            </a:r>
          </a:p>
          <a:p>
            <a:r>
              <a:rPr lang="en-AU" i="1">
                <a:solidFill>
                  <a:schemeClr val="accent1"/>
                </a:solidFill>
              </a:rPr>
              <a:t>Develop External Merits Review</a:t>
            </a:r>
          </a:p>
          <a:p>
            <a:r>
              <a:rPr lang="en-AU" i="1">
                <a:solidFill>
                  <a:schemeClr val="accent1"/>
                </a:solidFill>
              </a:rPr>
              <a:t>Charter of rights for parents and families of children involved in the justice system</a:t>
            </a:r>
          </a:p>
          <a:p>
            <a:pPr marL="0" indent="0">
              <a:buNone/>
            </a:pPr>
            <a:r>
              <a:rPr lang="en-AU" i="1">
                <a:solidFill>
                  <a:schemeClr val="accent1"/>
                </a:solidFill>
              </a:rPr>
              <a:t>* </a:t>
            </a:r>
            <a:r>
              <a:rPr lang="en-AU" sz="1300" i="1">
                <a:solidFill>
                  <a:srgbClr val="7030A0"/>
                </a:solidFill>
              </a:rPr>
              <a:t>As some reforms are early in development, there is limited publicly available background information</a:t>
            </a:r>
          </a:p>
          <a:p>
            <a:pPr marL="0" indent="0">
              <a:buNone/>
            </a:pPr>
            <a:endParaRPr lang="en-AU" sz="1300" i="1">
              <a:solidFill>
                <a:srgbClr val="7030A0"/>
              </a:solidFill>
            </a:endParaRPr>
          </a:p>
          <a:p>
            <a:pPr marL="0" indent="0">
              <a:buNone/>
            </a:pPr>
            <a:endParaRPr lang="en-AU" i="1">
              <a:solidFill>
                <a:schemeClr val="accent1"/>
              </a:solidFill>
            </a:endParaRPr>
          </a:p>
          <a:p>
            <a:endParaRPr lang="en-AU" i="1">
              <a:solidFill>
                <a:schemeClr val="accent1"/>
              </a:solidFill>
            </a:endParaRPr>
          </a:p>
          <a:p>
            <a:endParaRPr lang="en-AU">
              <a:solidFill>
                <a:srgbClr val="FF0000"/>
              </a:solidFill>
            </a:endParaRPr>
          </a:p>
        </p:txBody>
      </p:sp>
      <p:sp>
        <p:nvSpPr>
          <p:cNvPr id="4" name="TextBox 3">
            <a:extLst>
              <a:ext uri="{FF2B5EF4-FFF2-40B4-BE49-F238E27FC236}">
                <a16:creationId xmlns:a16="http://schemas.microsoft.com/office/drawing/2014/main" id="{66713A97-CE72-4384-B64C-497C90E5BAC9}"/>
              </a:ext>
            </a:extLst>
          </p:cNvPr>
          <p:cNvSpPr txBox="1"/>
          <p:nvPr/>
        </p:nvSpPr>
        <p:spPr>
          <a:xfrm>
            <a:off x="9860280" y="2956560"/>
            <a:ext cx="184731" cy="369332"/>
          </a:xfrm>
          <a:prstGeom prst="rect">
            <a:avLst/>
          </a:prstGeom>
          <a:noFill/>
        </p:spPr>
        <p:txBody>
          <a:bodyPr wrap="none" rtlCol="0">
            <a:spAutoFit/>
          </a:bodyPr>
          <a:lstStyle/>
          <a:p>
            <a:endParaRPr lang="en-AU"/>
          </a:p>
        </p:txBody>
      </p:sp>
    </p:spTree>
    <p:extLst>
      <p:ext uri="{BB962C8B-B14F-4D97-AF65-F5344CB8AC3E}">
        <p14:creationId xmlns:p14="http://schemas.microsoft.com/office/powerpoint/2010/main" val="403064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4CDD-5749-4122-9658-E9D723772B43}"/>
              </a:ext>
            </a:extLst>
          </p:cNvPr>
          <p:cNvSpPr>
            <a:spLocks noGrp="1"/>
          </p:cNvSpPr>
          <p:nvPr>
            <p:ph type="title"/>
          </p:nvPr>
        </p:nvSpPr>
        <p:spPr>
          <a:xfrm>
            <a:off x="2843808" y="833395"/>
            <a:ext cx="3008313" cy="864096"/>
          </a:xfrm>
        </p:spPr>
        <p:txBody>
          <a:bodyPr/>
          <a:lstStyle/>
          <a:p>
            <a:pPr algn="ctr"/>
            <a:r>
              <a:rPr lang="en-AU"/>
              <a:t>Acknowledgement</a:t>
            </a:r>
          </a:p>
        </p:txBody>
      </p:sp>
      <p:sp>
        <p:nvSpPr>
          <p:cNvPr id="4" name="Text Placeholder 3">
            <a:extLst>
              <a:ext uri="{FF2B5EF4-FFF2-40B4-BE49-F238E27FC236}">
                <a16:creationId xmlns:a16="http://schemas.microsoft.com/office/drawing/2014/main" id="{B1205FC2-5721-4F90-993E-E633F2B851C0}"/>
              </a:ext>
            </a:extLst>
          </p:cNvPr>
          <p:cNvSpPr>
            <a:spLocks noGrp="1"/>
          </p:cNvSpPr>
          <p:nvPr>
            <p:ph type="body" sz="half" idx="2"/>
          </p:nvPr>
        </p:nvSpPr>
        <p:spPr>
          <a:xfrm>
            <a:off x="2987824" y="1844824"/>
            <a:ext cx="3008313" cy="4104457"/>
          </a:xfrm>
        </p:spPr>
        <p:txBody>
          <a:bodyPr/>
          <a:lstStyle/>
          <a:p>
            <a:r>
              <a:rPr lang="en-AU" dirty="0"/>
              <a:t>The ACT Government acknowledges the Ngunnawal people as traditional custodians of the Canberra region and acknowledges that the region remains a significant meeting place. </a:t>
            </a:r>
          </a:p>
          <a:p>
            <a:r>
              <a:rPr lang="en-AU" dirty="0"/>
              <a:t>The ACT Government and partners are committed to self-determination as the guiding principle in the delivery of programs and services, and are working in partnership with Aboriginal and Torres Strait Islander communities to address matters that are important to them.</a:t>
            </a:r>
          </a:p>
          <a:p>
            <a:endParaRPr lang="en-AU" dirty="0"/>
          </a:p>
        </p:txBody>
      </p:sp>
    </p:spTree>
    <p:extLst>
      <p:ext uri="{BB962C8B-B14F-4D97-AF65-F5344CB8AC3E}">
        <p14:creationId xmlns:p14="http://schemas.microsoft.com/office/powerpoint/2010/main" val="181026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A6F6-7D6C-4A32-BD7A-3D1AFAD2089F}"/>
              </a:ext>
            </a:extLst>
          </p:cNvPr>
          <p:cNvSpPr>
            <a:spLocks noGrp="1"/>
          </p:cNvSpPr>
          <p:nvPr>
            <p:ph type="title"/>
          </p:nvPr>
        </p:nvSpPr>
        <p:spPr/>
        <p:txBody>
          <a:bodyPr/>
          <a:lstStyle/>
          <a:p>
            <a:r>
              <a:rPr lang="en-AU"/>
              <a:t>TABLE OF CONTENTS</a:t>
            </a:r>
          </a:p>
        </p:txBody>
      </p:sp>
      <p:sp>
        <p:nvSpPr>
          <p:cNvPr id="3" name="Content Placeholder 2">
            <a:extLst>
              <a:ext uri="{FF2B5EF4-FFF2-40B4-BE49-F238E27FC236}">
                <a16:creationId xmlns:a16="http://schemas.microsoft.com/office/drawing/2014/main" id="{E1D5A774-E5C3-43FA-B020-ED60055D089E}"/>
              </a:ext>
            </a:extLst>
          </p:cNvPr>
          <p:cNvSpPr>
            <a:spLocks noGrp="1"/>
          </p:cNvSpPr>
          <p:nvPr>
            <p:ph idx="1"/>
          </p:nvPr>
        </p:nvSpPr>
        <p:spPr>
          <a:xfrm>
            <a:off x="-2518475" y="1900776"/>
            <a:ext cx="2301500" cy="4608512"/>
          </a:xfrm>
        </p:spPr>
        <p:txBody>
          <a:bodyPr>
            <a:normAutofit/>
          </a:bodyPr>
          <a:lstStyle/>
          <a:p>
            <a:pPr marL="0" indent="0">
              <a:buNone/>
            </a:pPr>
            <a:endParaRPr lang="en-AU"/>
          </a:p>
          <a:p>
            <a:pPr marL="0" indent="0">
              <a:buNone/>
            </a:pPr>
            <a:endParaRPr lang="en-AU"/>
          </a:p>
        </p:txBody>
      </p:sp>
      <p:sp>
        <p:nvSpPr>
          <p:cNvPr id="4" name="TextBox 3">
            <a:extLst>
              <a:ext uri="{FF2B5EF4-FFF2-40B4-BE49-F238E27FC236}">
                <a16:creationId xmlns:a16="http://schemas.microsoft.com/office/drawing/2014/main" id="{BFB838B4-F32D-4716-98BD-6F412EA40629}"/>
              </a:ext>
            </a:extLst>
          </p:cNvPr>
          <p:cNvSpPr txBox="1"/>
          <p:nvPr/>
        </p:nvSpPr>
        <p:spPr>
          <a:xfrm>
            <a:off x="457200" y="1084882"/>
            <a:ext cx="5044698" cy="4678204"/>
          </a:xfrm>
          <a:prstGeom prst="rect">
            <a:avLst/>
          </a:prstGeom>
          <a:noFill/>
        </p:spPr>
        <p:txBody>
          <a:bodyPr wrap="square" lIns="91440" tIns="45720" rIns="91440" bIns="45720" rtlCol="0" anchor="t">
            <a:spAutoFit/>
          </a:bodyPr>
          <a:lstStyle/>
          <a:p>
            <a:pPr marL="342900" indent="-342900">
              <a:buFont typeface="+mj-lt"/>
              <a:buAutoNum type="arabicPeriod"/>
            </a:pPr>
            <a:r>
              <a:rPr lang="en-AU" sz="1400">
                <a:solidFill>
                  <a:srgbClr val="592D8C"/>
                </a:solidFill>
              </a:rPr>
              <a:t>INTRODUCTION</a:t>
            </a:r>
          </a:p>
          <a:p>
            <a:pPr marL="800100" lvl="1" indent="-342900">
              <a:buFont typeface="Arial" panose="020B0604020202020204" pitchFamily="34" charset="0"/>
              <a:buChar char="•"/>
            </a:pPr>
            <a:r>
              <a:rPr lang="en-AU" sz="1400"/>
              <a:t>Child wellbeing is everybody’s business</a:t>
            </a:r>
            <a:endParaRPr lang="en-AU" sz="1400">
              <a:solidFill>
                <a:srgbClr val="FF0000"/>
              </a:solidFill>
            </a:endParaRPr>
          </a:p>
          <a:p>
            <a:pPr marL="800100" lvl="1" indent="-342900">
              <a:buFont typeface="Arial" panose="020B0604020202020204" pitchFamily="34" charset="0"/>
              <a:buChar char="•"/>
            </a:pPr>
            <a:endParaRPr lang="en-AU" sz="1400">
              <a:solidFill>
                <a:srgbClr val="FF0000"/>
              </a:solidFill>
            </a:endParaRPr>
          </a:p>
          <a:p>
            <a:pPr marL="800100" lvl="1" indent="-342900">
              <a:buFont typeface="Arial" panose="020B0604020202020204" pitchFamily="34" charset="0"/>
              <a:buChar char="•"/>
            </a:pPr>
            <a:endParaRPr lang="en-AU" sz="1400">
              <a:solidFill>
                <a:srgbClr val="FF0000"/>
              </a:solidFill>
            </a:endParaRPr>
          </a:p>
          <a:p>
            <a:pPr marL="342900" indent="-342900">
              <a:buFont typeface="+mj-lt"/>
              <a:buAutoNum type="arabicPeriod"/>
            </a:pPr>
            <a:r>
              <a:rPr lang="en-AU" sz="1400">
                <a:solidFill>
                  <a:srgbClr val="592D8C"/>
                </a:solidFill>
              </a:rPr>
              <a:t>ACT REFORMS IN CHILDREN AND FAMILIES SERVICES</a:t>
            </a:r>
            <a:endParaRPr lang="en-AU" sz="1400">
              <a:solidFill>
                <a:srgbClr val="592D8C"/>
              </a:solidFill>
              <a:cs typeface="Calibri"/>
            </a:endParaRPr>
          </a:p>
          <a:p>
            <a:pPr marL="800100" lvl="1" indent="-342900">
              <a:buFont typeface="Arial" panose="020B0604020202020204" pitchFamily="34" charset="0"/>
              <a:buChar char="•"/>
            </a:pPr>
            <a:r>
              <a:rPr lang="en-AU" sz="1400"/>
              <a:t>The </a:t>
            </a:r>
            <a:r>
              <a:rPr lang="en-AU" sz="1400" b="1"/>
              <a:t>challenge of the current service system </a:t>
            </a:r>
            <a:r>
              <a:rPr lang="en-AU" sz="1400"/>
              <a:t>– its focus on tertiary and crisis services</a:t>
            </a:r>
            <a:endParaRPr lang="en-AU" sz="1400">
              <a:cs typeface="Calibri"/>
            </a:endParaRPr>
          </a:p>
          <a:p>
            <a:pPr marL="800100" lvl="1" indent="-342900">
              <a:buFont typeface="Arial" panose="020B0604020202020204" pitchFamily="34" charset="0"/>
              <a:buChar char="•"/>
            </a:pPr>
            <a:r>
              <a:rPr lang="en-AU" sz="1400"/>
              <a:t>The </a:t>
            </a:r>
            <a:r>
              <a:rPr lang="en-AU" sz="1400" b="1"/>
              <a:t>current state </a:t>
            </a:r>
            <a:r>
              <a:rPr lang="en-AU" sz="1400"/>
              <a:t>in ACT children and family services and what needs to change</a:t>
            </a:r>
            <a:endParaRPr lang="en-AU" sz="1400">
              <a:cs typeface="Calibri"/>
            </a:endParaRPr>
          </a:p>
          <a:p>
            <a:pPr marL="800100" lvl="1" indent="-342900">
              <a:buFont typeface="Arial" panose="020B0604020202020204" pitchFamily="34" charset="0"/>
              <a:buChar char="•"/>
            </a:pPr>
            <a:r>
              <a:rPr lang="en-AU" sz="1400"/>
              <a:t>The current </a:t>
            </a:r>
            <a:r>
              <a:rPr lang="en-AU" sz="1400" b="1"/>
              <a:t>reform landscape</a:t>
            </a:r>
            <a:endParaRPr lang="en-AU" sz="1400" b="1">
              <a:cs typeface="Calibri"/>
            </a:endParaRPr>
          </a:p>
          <a:p>
            <a:pPr marL="800100" lvl="1" indent="-342900">
              <a:buFont typeface="Arial" panose="020B0604020202020204" pitchFamily="34" charset="0"/>
              <a:buChar char="•"/>
            </a:pPr>
            <a:r>
              <a:rPr lang="en-AU" sz="1400"/>
              <a:t>A body of work to implement </a:t>
            </a:r>
            <a:r>
              <a:rPr lang="en-AU" sz="1400" b="1"/>
              <a:t>agreed recommendations</a:t>
            </a:r>
            <a:endParaRPr lang="en-AU" sz="1400" b="1">
              <a:cs typeface="Calibri"/>
            </a:endParaRPr>
          </a:p>
          <a:p>
            <a:pPr lvl="1"/>
            <a:endParaRPr lang="en-AU" sz="1200"/>
          </a:p>
          <a:p>
            <a:pPr marL="800100" lvl="1" indent="-342900">
              <a:buFont typeface="Arial" panose="020B0604020202020204" pitchFamily="34" charset="0"/>
              <a:buChar char="•"/>
            </a:pPr>
            <a:endParaRPr lang="en-AU" sz="1200"/>
          </a:p>
          <a:p>
            <a:pPr marL="800100" lvl="1" indent="-342900">
              <a:buFont typeface="Arial" panose="020B0604020202020204" pitchFamily="34" charset="0"/>
              <a:buChar char="•"/>
            </a:pPr>
            <a:endParaRPr lang="en-AU" sz="1200"/>
          </a:p>
          <a:p>
            <a:pPr marL="800100" lvl="1" indent="-342900">
              <a:buFont typeface="+mj-lt"/>
              <a:buAutoNum type="arabicPeriod"/>
            </a:pPr>
            <a:endParaRPr lang="en-AU" sz="1200"/>
          </a:p>
          <a:p>
            <a:pPr marL="800100" lvl="1" indent="-342900">
              <a:buFont typeface="+mj-lt"/>
              <a:buAutoNum type="arabicPeriod"/>
            </a:pPr>
            <a:endParaRPr lang="en-AU" sz="1200"/>
          </a:p>
          <a:p>
            <a:pPr marL="800100" lvl="1" indent="-342900">
              <a:buFont typeface="+mj-lt"/>
              <a:buAutoNum type="arabicPeriod"/>
            </a:pPr>
            <a:endParaRPr lang="en-AU" sz="1200"/>
          </a:p>
          <a:p>
            <a:pPr marL="800100" lvl="1" indent="-342900">
              <a:buFont typeface="+mj-lt"/>
              <a:buAutoNum type="arabicPeriod"/>
            </a:pPr>
            <a:endParaRPr lang="en-AU" sz="1200" i="1"/>
          </a:p>
          <a:p>
            <a:endParaRPr lang="en-AU" sz="1200" i="1">
              <a:solidFill>
                <a:srgbClr val="FF0000"/>
              </a:solidFill>
              <a:cs typeface="Calibri"/>
            </a:endParaRPr>
          </a:p>
          <a:p>
            <a:pPr marL="800100" lvl="1" indent="-342900">
              <a:buFont typeface="+mj-lt"/>
              <a:buAutoNum type="arabicPeriod"/>
            </a:pPr>
            <a:endParaRPr lang="en-AU" sz="1200"/>
          </a:p>
          <a:p>
            <a:pPr marL="800100" lvl="1" indent="-342900">
              <a:buFont typeface="+mj-lt"/>
              <a:buAutoNum type="arabicPeriod"/>
            </a:pPr>
            <a:endParaRPr lang="en-AU" sz="1200"/>
          </a:p>
          <a:p>
            <a:pPr marL="800100" lvl="1" indent="-342900">
              <a:buFont typeface="+mj-lt"/>
              <a:buAutoNum type="arabicPeriod"/>
            </a:pPr>
            <a:endParaRPr lang="en-AU" sz="1200"/>
          </a:p>
          <a:p>
            <a:pPr marL="800100" lvl="1" indent="-342900">
              <a:buFont typeface="+mj-lt"/>
              <a:buAutoNum type="arabicPeriod"/>
            </a:pPr>
            <a:endParaRPr lang="en-AU" sz="1200"/>
          </a:p>
        </p:txBody>
      </p:sp>
      <p:sp>
        <p:nvSpPr>
          <p:cNvPr id="5" name="TextBox 4">
            <a:extLst>
              <a:ext uri="{FF2B5EF4-FFF2-40B4-BE49-F238E27FC236}">
                <a16:creationId xmlns:a16="http://schemas.microsoft.com/office/drawing/2014/main" id="{5330BAAE-7B35-4AB3-B6E6-408DDBC38EC4}"/>
              </a:ext>
            </a:extLst>
          </p:cNvPr>
          <p:cNvSpPr txBox="1"/>
          <p:nvPr/>
        </p:nvSpPr>
        <p:spPr>
          <a:xfrm>
            <a:off x="5773119" y="1084882"/>
            <a:ext cx="2913681" cy="4647426"/>
          </a:xfrm>
          <a:prstGeom prst="rect">
            <a:avLst/>
          </a:prstGeom>
          <a:noFill/>
          <a:ln>
            <a:solidFill>
              <a:srgbClr val="592D8C"/>
            </a:solidFill>
          </a:ln>
        </p:spPr>
        <p:txBody>
          <a:bodyPr wrap="square" lIns="91440" tIns="45720" rIns="91440" bIns="45720" rtlCol="0" anchor="t">
            <a:spAutoFit/>
          </a:bodyPr>
          <a:lstStyle/>
          <a:p>
            <a:r>
              <a:rPr lang="en-AU" sz="1200" dirty="0">
                <a:solidFill>
                  <a:srgbClr val="592D8C"/>
                </a:solidFill>
              </a:rPr>
              <a:t>Participants are asked to consider the following </a:t>
            </a:r>
            <a:r>
              <a:rPr lang="en-AU" sz="1200" b="1" dirty="0">
                <a:solidFill>
                  <a:srgbClr val="592D8C"/>
                </a:solidFill>
              </a:rPr>
              <a:t>four key question</a:t>
            </a:r>
            <a:r>
              <a:rPr lang="en-AU" sz="1200" dirty="0">
                <a:solidFill>
                  <a:srgbClr val="592D8C"/>
                </a:solidFill>
              </a:rPr>
              <a:t>s when engaging with the paper, as these will be the focus of the Forum discussion: </a:t>
            </a:r>
          </a:p>
          <a:p>
            <a:endParaRPr lang="en-AU" sz="800" dirty="0">
              <a:solidFill>
                <a:srgbClr val="FF0000"/>
              </a:solidFill>
              <a:cs typeface="Calibri"/>
            </a:endParaRPr>
          </a:p>
          <a:p>
            <a:pPr lvl="0"/>
            <a:r>
              <a:rPr lang="en-AU" sz="1200" dirty="0"/>
              <a:t>How can government and community sector work together differently to achieve the reforms? What, from your perspective, is the area we should focus on right now?</a:t>
            </a:r>
          </a:p>
          <a:p>
            <a:pPr lvl="0"/>
            <a:endParaRPr lang="en-AU" sz="1200" dirty="0"/>
          </a:p>
          <a:p>
            <a:pPr lvl="0"/>
            <a:r>
              <a:rPr lang="en-AU" sz="1200" dirty="0"/>
              <a:t>How can we bring in the voices and expertise of children, young people and their families into implementation of the reforms? </a:t>
            </a:r>
          </a:p>
          <a:p>
            <a:pPr lvl="0"/>
            <a:endParaRPr lang="en-AU" sz="1200" dirty="0"/>
          </a:p>
          <a:p>
            <a:pPr lvl="0"/>
            <a:r>
              <a:rPr lang="en-AU" sz="1200" dirty="0"/>
              <a:t>What can your organisation do differently to achieve the reform agenda and improve outcomes for children? Where in the sector do we need a more joined up approach?</a:t>
            </a:r>
          </a:p>
          <a:p>
            <a:pPr lvl="0"/>
            <a:endParaRPr lang="en-AU" sz="1200" dirty="0"/>
          </a:p>
          <a:p>
            <a:pPr lvl="0"/>
            <a:r>
              <a:rPr lang="en-AU" sz="1200" dirty="0"/>
              <a:t>What governance or implementation oversight mechanisms could be established to help drive joint implementation of the reform agenda? Where and how can your organisation be involved? </a:t>
            </a:r>
          </a:p>
        </p:txBody>
      </p:sp>
    </p:spTree>
    <p:extLst>
      <p:ext uri="{BB962C8B-B14F-4D97-AF65-F5344CB8AC3E}">
        <p14:creationId xmlns:p14="http://schemas.microsoft.com/office/powerpoint/2010/main" val="365343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B830E-4CD1-436D-AE96-0712FC024EC9}"/>
              </a:ext>
            </a:extLst>
          </p:cNvPr>
          <p:cNvSpPr>
            <a:spLocks noGrp="1"/>
          </p:cNvSpPr>
          <p:nvPr>
            <p:ph type="title"/>
          </p:nvPr>
        </p:nvSpPr>
        <p:spPr>
          <a:xfrm>
            <a:off x="457200" y="274638"/>
            <a:ext cx="8229600" cy="706090"/>
          </a:xfrm>
        </p:spPr>
        <p:txBody>
          <a:bodyPr/>
          <a:lstStyle/>
          <a:p>
            <a:pPr algn="ctr"/>
            <a:r>
              <a:rPr lang="en-AU"/>
              <a:t>Introduction</a:t>
            </a:r>
          </a:p>
        </p:txBody>
      </p:sp>
      <p:sp>
        <p:nvSpPr>
          <p:cNvPr id="6" name="Content Placeholder 5">
            <a:extLst>
              <a:ext uri="{FF2B5EF4-FFF2-40B4-BE49-F238E27FC236}">
                <a16:creationId xmlns:a16="http://schemas.microsoft.com/office/drawing/2014/main" id="{7097975B-A03C-475F-8EB3-5B5C85B7D011}"/>
              </a:ext>
            </a:extLst>
          </p:cNvPr>
          <p:cNvSpPr>
            <a:spLocks noGrp="1"/>
          </p:cNvSpPr>
          <p:nvPr>
            <p:ph idx="1"/>
          </p:nvPr>
        </p:nvSpPr>
        <p:spPr/>
        <p:txBody>
          <a:bodyPr>
            <a:normAutofit fontScale="92500" lnSpcReduction="10000"/>
          </a:bodyPr>
          <a:lstStyle/>
          <a:p>
            <a:pPr marL="0" indent="0">
              <a:buNone/>
            </a:pPr>
            <a:r>
              <a:rPr lang="en-AU" sz="900" i="1" dirty="0"/>
              <a:t> </a:t>
            </a:r>
          </a:p>
          <a:p>
            <a:pPr marL="0" indent="0">
              <a:buNone/>
            </a:pPr>
            <a:r>
              <a:rPr lang="en-AU" sz="1600" dirty="0"/>
              <a:t>The ACT Government is progressing ambitious and transformative reforms across the child and families services sector. These are aimed at reshaping the service system, improving service design, delivery and practice, and improving outcomes for children and families.</a:t>
            </a:r>
          </a:p>
          <a:p>
            <a:pPr marL="0" indent="0">
              <a:buNone/>
            </a:pPr>
            <a:endParaRPr lang="en-AU" sz="1600" dirty="0"/>
          </a:p>
          <a:p>
            <a:pPr marL="0" indent="0">
              <a:buNone/>
            </a:pPr>
            <a:r>
              <a:rPr lang="en-US" sz="1600" dirty="0"/>
              <a:t>The reforms are built on evidence about how children and young people are doing in the ACT. They are also informed and shaped by extensive consultation with families, the community sector and government stakeholders, all of whom have told us what needs to change to improve wellbeing for children and families.</a:t>
            </a:r>
          </a:p>
          <a:p>
            <a:pPr marL="0" indent="0">
              <a:buNone/>
            </a:pPr>
            <a:endParaRPr lang="en-US" sz="1600" dirty="0"/>
          </a:p>
          <a:p>
            <a:pPr marL="0" indent="0">
              <a:buNone/>
            </a:pPr>
            <a:r>
              <a:rPr lang="en-AU" sz="1600" dirty="0"/>
              <a:t>Setting up children and families for improved longer-term health and wellbeing requires joined up effort from both government and community partners, because it requires systemic change, not just programmatic responses. Simply adding new programs to the existing system will not drive the long-term change we need.</a:t>
            </a:r>
            <a:endParaRPr lang="en-US" sz="1600" dirty="0"/>
          </a:p>
          <a:p>
            <a:pPr marL="0" indent="0">
              <a:buNone/>
            </a:pPr>
            <a:endParaRPr lang="en-AU" sz="1600" dirty="0"/>
          </a:p>
          <a:p>
            <a:pPr marL="0" indent="0">
              <a:buNone/>
            </a:pPr>
            <a:r>
              <a:rPr lang="en-AU" sz="1600" dirty="0"/>
              <a:t>The Child and Families Services Reform Forum is an opportunity for participants to consider how government and its community partners can work together, and collaborate differently, to achieve this agenda and support strong outcomes for children and families.</a:t>
            </a:r>
          </a:p>
          <a:p>
            <a:pPr marL="0" indent="0">
              <a:buNone/>
            </a:pPr>
            <a:endParaRPr lang="en-AU" sz="1600" b="1" i="1" dirty="0"/>
          </a:p>
          <a:p>
            <a:pPr marL="0" indent="0">
              <a:buNone/>
            </a:pPr>
            <a:r>
              <a:rPr lang="en-US" sz="1600" dirty="0"/>
              <a:t> </a:t>
            </a:r>
            <a:endParaRPr lang="en-AU" sz="1600" dirty="0"/>
          </a:p>
          <a:p>
            <a:pPr marL="0" indent="0">
              <a:buNone/>
            </a:pPr>
            <a:endParaRPr lang="en-AU" sz="900" dirty="0"/>
          </a:p>
          <a:p>
            <a:pPr marL="0" indent="0">
              <a:buNone/>
            </a:pPr>
            <a:endParaRPr lang="en-AU" sz="900" i="1" dirty="0"/>
          </a:p>
        </p:txBody>
      </p:sp>
    </p:spTree>
    <p:extLst>
      <p:ext uri="{BB962C8B-B14F-4D97-AF65-F5344CB8AC3E}">
        <p14:creationId xmlns:p14="http://schemas.microsoft.com/office/powerpoint/2010/main" val="204165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B830E-4CD1-436D-AE96-0712FC024EC9}"/>
              </a:ext>
            </a:extLst>
          </p:cNvPr>
          <p:cNvSpPr>
            <a:spLocks noGrp="1"/>
          </p:cNvSpPr>
          <p:nvPr>
            <p:ph type="title"/>
          </p:nvPr>
        </p:nvSpPr>
        <p:spPr>
          <a:xfrm>
            <a:off x="457200" y="274638"/>
            <a:ext cx="8229600" cy="706090"/>
          </a:xfrm>
        </p:spPr>
        <p:txBody>
          <a:bodyPr/>
          <a:lstStyle/>
          <a:p>
            <a:pPr algn="ctr"/>
            <a:r>
              <a:rPr lang="en-AU" dirty="0"/>
              <a:t>Child Wellbeing is Everybody’s Business</a:t>
            </a:r>
          </a:p>
        </p:txBody>
      </p:sp>
      <p:sp>
        <p:nvSpPr>
          <p:cNvPr id="6" name="Content Placeholder 5">
            <a:extLst>
              <a:ext uri="{FF2B5EF4-FFF2-40B4-BE49-F238E27FC236}">
                <a16:creationId xmlns:a16="http://schemas.microsoft.com/office/drawing/2014/main" id="{7097975B-A03C-475F-8EB3-5B5C85B7D011}"/>
              </a:ext>
            </a:extLst>
          </p:cNvPr>
          <p:cNvSpPr>
            <a:spLocks noGrp="1"/>
          </p:cNvSpPr>
          <p:nvPr>
            <p:ph idx="1"/>
          </p:nvPr>
        </p:nvSpPr>
        <p:spPr>
          <a:xfrm>
            <a:off x="348712" y="1038386"/>
            <a:ext cx="8593810" cy="4912963"/>
          </a:xfrm>
        </p:spPr>
        <p:txBody>
          <a:bodyPr vert="horz" lIns="91440" tIns="45720" rIns="91440" bIns="45720" rtlCol="0" anchor="t">
            <a:noAutofit/>
          </a:bodyPr>
          <a:lstStyle/>
          <a:p>
            <a:pPr marL="0" indent="0">
              <a:buNone/>
            </a:pPr>
            <a:r>
              <a:rPr lang="en-AU" sz="1150" dirty="0"/>
              <a:t>Families experience wellbeing when they are strong, safe and connected. The ACT Government is committed to improving how families are assisted to be well and to stay together.  Child wellbeing is everyone’s business. The government believes that families are the experts in their own lives, but recognises that some families need significant support from time to time, to enable them to live safely and well. Our government and non-government family services rely on us having strong partnerships and effective processes – such as information sharing – to keep children safe. Most families interact with several local service systems on a regular basis, including schools, health services, childcare providers and other community-based services.</a:t>
            </a:r>
          </a:p>
          <a:p>
            <a:pPr marL="0" indent="0">
              <a:buNone/>
            </a:pPr>
            <a:endParaRPr lang="en-AU" sz="1150" dirty="0"/>
          </a:p>
          <a:p>
            <a:pPr marL="0" indent="0">
              <a:buNone/>
            </a:pPr>
            <a:r>
              <a:rPr lang="en-AU" sz="1150" dirty="0"/>
              <a:t>We acknowledge there will always be a need for effective child protection systems to work with other services, to make decisions about a small proportion of families who may be unable to reach appropriate decisions themselves to ensure the safety of their children. However, the government also believes that every family should be given the chance, through facilitated and supported meetings, to decide how their family will stay together, fully supported by a joined-up government and non-government service system. The voices of children and young people should also be heard and should inform decision making. There are many jurisdictions with restorative systems in which families have been well supported to change when the prospect of statutory intervention looms.</a:t>
            </a:r>
            <a:endParaRPr lang="en-AU" sz="1150" dirty="0">
              <a:cs typeface="Calibri"/>
            </a:endParaRPr>
          </a:p>
          <a:p>
            <a:pPr marL="0" indent="0">
              <a:buNone/>
            </a:pPr>
            <a:endParaRPr lang="en-AU" sz="1150" dirty="0"/>
          </a:p>
          <a:p>
            <a:pPr marL="0" indent="0">
              <a:buNone/>
            </a:pPr>
            <a:r>
              <a:rPr lang="en-AU" sz="1150" dirty="0"/>
              <a:t>The government delivers and funds a range of services on a continuum from universal to tertiary and statutory responses. These services play a critical role in supporting families experiencing complex disadvantage and, wherever possible, diverting families at risk from contact with the statutory child protection system. At the crisis end of the spectrum, ACT Child and Youth Protection Services (CYPS) provides a continuum of service delivery to children and young people who are considered to be at risk of serious abuse and harm. CYPS functions as part of a broader human services system that responds to the safety and wellbeing of children and shares the responsibility for child protection across government and non-government services, including the court system.</a:t>
            </a:r>
            <a:endParaRPr lang="en-AU" sz="1150" dirty="0">
              <a:cs typeface="Calibri"/>
            </a:endParaRPr>
          </a:p>
          <a:p>
            <a:pPr marL="0" indent="0">
              <a:buNone/>
            </a:pPr>
            <a:endParaRPr lang="en-AU" sz="1150" dirty="0"/>
          </a:p>
          <a:p>
            <a:pPr marL="0" indent="0">
              <a:buNone/>
            </a:pPr>
            <a:r>
              <a:rPr lang="en-AU" sz="1150" dirty="0"/>
              <a:t>Policy and practice for child safety and protection continues to evolve and mature to respond to the most vulnerable families in the Territory.</a:t>
            </a:r>
            <a:endParaRPr lang="en-AU" sz="1150" dirty="0">
              <a:cs typeface="Calibri"/>
            </a:endParaRPr>
          </a:p>
          <a:p>
            <a:pPr marL="0" indent="0">
              <a:buNone/>
            </a:pPr>
            <a:endParaRPr lang="en-AU" sz="1150" dirty="0"/>
          </a:p>
          <a:p>
            <a:pPr marL="0" indent="0">
              <a:buNone/>
            </a:pPr>
            <a:r>
              <a:rPr lang="en-AU" sz="1150" dirty="0"/>
              <a:t>It is our challenge to design a connected and high-functioning system of government and non-government support services to support all families to thrive; to be vigilant, and highly responsive to assist families experiencing vulnerability; and to support families with complex needs and disadvantage to remain together, in a way that respects families’ decisions for the types of respectful supports they require.</a:t>
            </a:r>
            <a:endParaRPr lang="en-AU" sz="1150" dirty="0">
              <a:cs typeface="Calibri"/>
            </a:endParaRPr>
          </a:p>
          <a:p>
            <a:pPr marL="0" indent="0">
              <a:buNone/>
            </a:pPr>
            <a:endParaRPr lang="en-AU" sz="1150" dirty="0"/>
          </a:p>
          <a:p>
            <a:pPr marL="0" indent="0">
              <a:buNone/>
            </a:pPr>
            <a:endParaRPr lang="en-AU" sz="1150" dirty="0"/>
          </a:p>
        </p:txBody>
      </p:sp>
    </p:spTree>
    <p:extLst>
      <p:ext uri="{BB962C8B-B14F-4D97-AF65-F5344CB8AC3E}">
        <p14:creationId xmlns:p14="http://schemas.microsoft.com/office/powerpoint/2010/main" val="154724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78AA09-7165-42C3-AA10-1A279461A28D}"/>
              </a:ext>
            </a:extLst>
          </p:cNvPr>
          <p:cNvSpPr>
            <a:spLocks noGrp="1"/>
          </p:cNvSpPr>
          <p:nvPr>
            <p:ph type="body" idx="1"/>
          </p:nvPr>
        </p:nvSpPr>
        <p:spPr>
          <a:xfrm>
            <a:off x="611560" y="2204864"/>
            <a:ext cx="7772400" cy="1500187"/>
          </a:xfrm>
        </p:spPr>
        <p:txBody>
          <a:bodyPr>
            <a:normAutofit fontScale="55000" lnSpcReduction="20000"/>
          </a:bodyPr>
          <a:lstStyle/>
          <a:p>
            <a:endParaRPr lang="en-AU"/>
          </a:p>
          <a:p>
            <a:endParaRPr lang="en-AU" sz="6000"/>
          </a:p>
          <a:p>
            <a:r>
              <a:rPr lang="en-AU" sz="6000"/>
              <a:t>ACT reforms in children and families services</a:t>
            </a:r>
          </a:p>
          <a:p>
            <a:endParaRPr lang="en-AU" sz="6000"/>
          </a:p>
          <a:p>
            <a:endParaRPr lang="en-AU" sz="6000"/>
          </a:p>
        </p:txBody>
      </p:sp>
      <p:sp>
        <p:nvSpPr>
          <p:cNvPr id="4" name="TextBox 3">
            <a:extLst>
              <a:ext uri="{FF2B5EF4-FFF2-40B4-BE49-F238E27FC236}">
                <a16:creationId xmlns:a16="http://schemas.microsoft.com/office/drawing/2014/main" id="{2640D27D-2157-48AA-A3E1-FAAE944B2E7E}"/>
              </a:ext>
            </a:extLst>
          </p:cNvPr>
          <p:cNvSpPr txBox="1"/>
          <p:nvPr/>
        </p:nvSpPr>
        <p:spPr>
          <a:xfrm>
            <a:off x="464949" y="2696939"/>
            <a:ext cx="8211507" cy="2308324"/>
          </a:xfrm>
          <a:prstGeom prst="rect">
            <a:avLst/>
          </a:prstGeom>
          <a:noFill/>
        </p:spPr>
        <p:txBody>
          <a:bodyPr wrap="square" rtlCol="0">
            <a:spAutoFit/>
          </a:bodyPr>
          <a:lstStyle/>
          <a:p>
            <a:endParaRPr lang="en-AU" dirty="0"/>
          </a:p>
          <a:p>
            <a:r>
              <a:rPr lang="en-US" dirty="0">
                <a:solidFill>
                  <a:schemeClr val="bg1"/>
                </a:solidFill>
              </a:rPr>
              <a:t>This section is intended to provide a high-level overview of the ACT reform landscape. It is not a comprehensive or detailed discussion of the complex and intersectional program of work required to achieve change across the service system.</a:t>
            </a:r>
          </a:p>
          <a:p>
            <a:endParaRPr lang="en-US" dirty="0">
              <a:solidFill>
                <a:schemeClr val="bg1"/>
              </a:solidFill>
            </a:endParaRPr>
          </a:p>
          <a:p>
            <a:r>
              <a:rPr lang="en-US" dirty="0">
                <a:solidFill>
                  <a:schemeClr val="bg1"/>
                </a:solidFill>
              </a:rPr>
              <a:t>In addition to the ACT reforms presented below, the ACT is also working to deliver highly relevant national policy and reform agendas, including achieving </a:t>
            </a:r>
            <a:r>
              <a:rPr lang="en-US" i="1" dirty="0">
                <a:solidFill>
                  <a:schemeClr val="bg1"/>
                </a:solidFill>
              </a:rPr>
              <a:t>Closing the Gap </a:t>
            </a:r>
            <a:r>
              <a:rPr lang="en-US" dirty="0">
                <a:solidFill>
                  <a:schemeClr val="bg1"/>
                </a:solidFill>
              </a:rPr>
              <a:t>targets</a:t>
            </a:r>
            <a:r>
              <a:rPr lang="en-US" i="1" dirty="0">
                <a:solidFill>
                  <a:schemeClr val="bg1"/>
                </a:solidFill>
              </a:rPr>
              <a:t>, National Framework for Protecting Australia’s Children </a:t>
            </a:r>
            <a:r>
              <a:rPr lang="en-US" dirty="0">
                <a:solidFill>
                  <a:schemeClr val="bg1"/>
                </a:solidFill>
              </a:rPr>
              <a:t>and many others</a:t>
            </a:r>
            <a:r>
              <a:rPr lang="en-US" i="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2412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573B-DA55-420C-8287-28BBBE0E28C3}"/>
              </a:ext>
            </a:extLst>
          </p:cNvPr>
          <p:cNvSpPr>
            <a:spLocks noGrp="1"/>
          </p:cNvSpPr>
          <p:nvPr>
            <p:ph type="title"/>
          </p:nvPr>
        </p:nvSpPr>
        <p:spPr/>
        <p:txBody>
          <a:bodyPr/>
          <a:lstStyle/>
          <a:p>
            <a:pPr algn="ctr"/>
            <a:r>
              <a:rPr lang="en-AU" dirty="0">
                <a:latin typeface="Arial"/>
                <a:cs typeface="Arial"/>
              </a:rPr>
              <a:t>How the current service system looks….</a:t>
            </a:r>
            <a:endParaRPr lang="en-AU" dirty="0"/>
          </a:p>
        </p:txBody>
      </p:sp>
      <p:sp>
        <p:nvSpPr>
          <p:cNvPr id="3" name="Content Placeholder 2">
            <a:extLst>
              <a:ext uri="{FF2B5EF4-FFF2-40B4-BE49-F238E27FC236}">
                <a16:creationId xmlns:a16="http://schemas.microsoft.com/office/drawing/2014/main" id="{74CC580A-4EFB-45FD-AE8D-D53C9E0720E2}"/>
              </a:ext>
            </a:extLst>
          </p:cNvPr>
          <p:cNvSpPr>
            <a:spLocks noGrp="1"/>
          </p:cNvSpPr>
          <p:nvPr>
            <p:ph idx="1"/>
          </p:nvPr>
        </p:nvSpPr>
        <p:spPr>
          <a:xfrm>
            <a:off x="457200" y="1041722"/>
            <a:ext cx="8229600" cy="4896091"/>
          </a:xfrm>
        </p:spPr>
        <p:txBody>
          <a:bodyPr>
            <a:normAutofit lnSpcReduction="10000"/>
          </a:bodyPr>
          <a:lstStyle/>
          <a:p>
            <a:pPr marL="0" indent="0">
              <a:buNone/>
            </a:pPr>
            <a:r>
              <a:rPr lang="en-AU" sz="1400" dirty="0"/>
              <a:t>Over time, the current system has developed a greater investment in tertiary and crisis services, where supports are arguably</a:t>
            </a:r>
            <a:r>
              <a:rPr lang="en-AU" sz="1400" i="1" dirty="0"/>
              <a:t> </a:t>
            </a:r>
            <a:r>
              <a:rPr lang="en-AU" sz="1400" b="1" dirty="0"/>
              <a:t>less effective</a:t>
            </a:r>
            <a:r>
              <a:rPr lang="en-AU" sz="1400" i="1" dirty="0"/>
              <a:t> </a:t>
            </a:r>
            <a:r>
              <a:rPr lang="en-AU" sz="1400" dirty="0"/>
              <a:t>in changing longer term life trajectories. Evidence tells us that early support has greater long-term financial and social benefits. There are also significant gaps or ‘service cliffs’ in the system, where support ceases due to eligibility requirements, or for extended periods of time (such as between postnatal services – which finish at 12-18 months – and the start of school).</a:t>
            </a:r>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400" dirty="0"/>
          </a:p>
          <a:p>
            <a:pPr marL="0" indent="0">
              <a:buNone/>
            </a:pPr>
            <a:r>
              <a:rPr lang="en-AU" sz="1400" dirty="0"/>
              <a:t>A key focus of ACT Government reform is to shift the service system </a:t>
            </a:r>
            <a:r>
              <a:rPr lang="en-AU" sz="1400" b="1" dirty="0"/>
              <a:t>toward earlier support</a:t>
            </a:r>
            <a:r>
              <a:rPr lang="en-AU" sz="1400" dirty="0"/>
              <a:t>, acknowledging that this takes time and sustained effort from all parties.</a:t>
            </a:r>
          </a:p>
        </p:txBody>
      </p:sp>
      <p:sp>
        <p:nvSpPr>
          <p:cNvPr id="5" name="Arrow: Right 4">
            <a:extLst>
              <a:ext uri="{FF2B5EF4-FFF2-40B4-BE49-F238E27FC236}">
                <a16:creationId xmlns:a16="http://schemas.microsoft.com/office/drawing/2014/main" id="{56E9E2E2-BB2C-4A08-A0FD-A8366098ADB2}"/>
              </a:ext>
            </a:extLst>
          </p:cNvPr>
          <p:cNvSpPr/>
          <p:nvPr/>
        </p:nvSpPr>
        <p:spPr>
          <a:xfrm rot="10800000">
            <a:off x="1576388" y="4214812"/>
            <a:ext cx="6057900" cy="552450"/>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6" name="Oval 5">
            <a:extLst>
              <a:ext uri="{FF2B5EF4-FFF2-40B4-BE49-F238E27FC236}">
                <a16:creationId xmlns:a16="http://schemas.microsoft.com/office/drawing/2014/main" id="{92359F80-1617-4F5B-AD74-B7DE5B05E8D1}"/>
              </a:ext>
            </a:extLst>
          </p:cNvPr>
          <p:cNvSpPr/>
          <p:nvPr/>
        </p:nvSpPr>
        <p:spPr>
          <a:xfrm>
            <a:off x="1509713" y="2538412"/>
            <a:ext cx="800100" cy="7334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000">
                <a:effectLst/>
                <a:ea typeface="Calibri" panose="020F0502020204030204" pitchFamily="34" charset="0"/>
                <a:cs typeface="Times New Roman" panose="02020603050405020304" pitchFamily="18" charset="0"/>
              </a:rPr>
              <a:t> </a:t>
            </a:r>
            <a:endParaRPr lang="en-AU" sz="1100">
              <a:effectLst/>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C4BC579D-E230-4575-9D17-23A25AF42350}"/>
              </a:ext>
            </a:extLst>
          </p:cNvPr>
          <p:cNvSpPr/>
          <p:nvPr/>
        </p:nvSpPr>
        <p:spPr>
          <a:xfrm>
            <a:off x="2176463" y="3062287"/>
            <a:ext cx="1095375" cy="1066800"/>
          </a:xfrm>
          <a:prstGeom prst="ellipse">
            <a:avLst/>
          </a:prstGeom>
          <a:solidFill>
            <a:schemeClr val="accent1"/>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Targeted</a:t>
            </a: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r>
              <a:rPr lang="en-AU"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t>
            </a:r>
            <a:r>
              <a:rPr lang="en-A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rograms and services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588543ED-900D-45E1-BD9B-39A074F47A4A}"/>
              </a:ext>
            </a:extLst>
          </p:cNvPr>
          <p:cNvSpPr/>
          <p:nvPr/>
        </p:nvSpPr>
        <p:spPr>
          <a:xfrm>
            <a:off x="3352800" y="2440931"/>
            <a:ext cx="1552575" cy="1590675"/>
          </a:xfrm>
          <a:prstGeom prst="ellipse">
            <a:avLst/>
          </a:prstGeom>
          <a:solidFill>
            <a:schemeClr val="accent1">
              <a:lumMod val="7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Universal services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2">
            <a:extLst>
              <a:ext uri="{FF2B5EF4-FFF2-40B4-BE49-F238E27FC236}">
                <a16:creationId xmlns:a16="http://schemas.microsoft.com/office/drawing/2014/main" id="{753B5C92-E5FF-496A-9379-987BC5626730}"/>
              </a:ext>
            </a:extLst>
          </p:cNvPr>
          <p:cNvSpPr txBox="1"/>
          <p:nvPr/>
        </p:nvSpPr>
        <p:spPr>
          <a:xfrm>
            <a:off x="1595438" y="2633662"/>
            <a:ext cx="628650" cy="4762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105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Early Support</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BD46D8B6-B8C2-4A4F-85B5-FDDAFCDE81C5}"/>
              </a:ext>
            </a:extLst>
          </p:cNvPr>
          <p:cNvSpPr/>
          <p:nvPr/>
        </p:nvSpPr>
        <p:spPr>
          <a:xfrm>
            <a:off x="1557338" y="1976437"/>
            <a:ext cx="6057900" cy="552450"/>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Text Box 13">
            <a:extLst>
              <a:ext uri="{FF2B5EF4-FFF2-40B4-BE49-F238E27FC236}">
                <a16:creationId xmlns:a16="http://schemas.microsoft.com/office/drawing/2014/main" id="{9CC75C93-1F68-4074-B354-B14167358725}"/>
              </a:ext>
            </a:extLst>
          </p:cNvPr>
          <p:cNvSpPr txBox="1"/>
          <p:nvPr/>
        </p:nvSpPr>
        <p:spPr>
          <a:xfrm>
            <a:off x="1691680" y="2100262"/>
            <a:ext cx="4016662"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2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AU" sz="1200" b="1"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Represents increasing cost and resources</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D0AD06D2-4E7D-4B8C-AFE8-D616E7D3CAD0}"/>
              </a:ext>
            </a:extLst>
          </p:cNvPr>
          <p:cNvSpPr/>
          <p:nvPr/>
        </p:nvSpPr>
        <p:spPr>
          <a:xfrm>
            <a:off x="4957763" y="2328862"/>
            <a:ext cx="2676525" cy="2552700"/>
          </a:xfrm>
          <a:prstGeom prst="ellipse">
            <a:avLst/>
          </a:prstGeom>
          <a:solidFill>
            <a:schemeClr val="accent1">
              <a:lumMod val="5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Tertiary and statutory responses</a:t>
            </a:r>
          </a:p>
          <a:p>
            <a:pPr algn="ctr">
              <a:lnSpc>
                <a:spcPct val="107000"/>
              </a:lnSpc>
              <a:spcAft>
                <a:spcPts val="800"/>
              </a:spcAft>
            </a:pPr>
            <a:r>
              <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Crisis supports </a:t>
            </a:r>
          </a:p>
          <a:p>
            <a:pPr algn="ct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 Box 15">
            <a:extLst>
              <a:ext uri="{FF2B5EF4-FFF2-40B4-BE49-F238E27FC236}">
                <a16:creationId xmlns:a16="http://schemas.microsoft.com/office/drawing/2014/main" id="{878D6F6B-2D05-459E-923A-FF28273B72F4}"/>
              </a:ext>
            </a:extLst>
          </p:cNvPr>
          <p:cNvSpPr txBox="1"/>
          <p:nvPr/>
        </p:nvSpPr>
        <p:spPr>
          <a:xfrm>
            <a:off x="1938338" y="4357687"/>
            <a:ext cx="3467100"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AU" sz="1200" b="1"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Evidence base for improved outcomes</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a:extLst>
              <a:ext uri="{FF2B5EF4-FFF2-40B4-BE49-F238E27FC236}">
                <a16:creationId xmlns:a16="http://schemas.microsoft.com/office/drawing/2014/main" id="{B6897664-DB74-403F-A139-28351D19B9A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61457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5FC20E7-94E3-47D2-8173-F84AAC1EAE58}"/>
              </a:ext>
            </a:extLst>
          </p:cNvPr>
          <p:cNvSpPr/>
          <p:nvPr/>
        </p:nvSpPr>
        <p:spPr>
          <a:xfrm>
            <a:off x="385279" y="1796611"/>
            <a:ext cx="3626884" cy="32979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000">
                <a:effectLst/>
                <a:ea typeface="Calibri" panose="020F0502020204030204" pitchFamily="34" charset="0"/>
                <a:cs typeface="Times New Roman" panose="02020603050405020304" pitchFamily="18" charset="0"/>
              </a:rPr>
              <a:t> </a:t>
            </a:r>
            <a:endParaRPr lang="en-AU" sz="1100">
              <a:effectLs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79F06E3-AC9B-4F19-BE97-CC87C321C207}"/>
              </a:ext>
            </a:extLst>
          </p:cNvPr>
          <p:cNvSpPr>
            <a:spLocks noGrp="1"/>
          </p:cNvSpPr>
          <p:nvPr>
            <p:ph type="title"/>
          </p:nvPr>
        </p:nvSpPr>
        <p:spPr/>
        <p:txBody>
          <a:bodyPr/>
          <a:lstStyle/>
          <a:p>
            <a:r>
              <a:rPr lang="en-AU" dirty="0"/>
              <a:t>Shifting towards an early support focused service system</a:t>
            </a:r>
          </a:p>
        </p:txBody>
      </p:sp>
      <p:sp>
        <p:nvSpPr>
          <p:cNvPr id="4" name="Arrow: Right 3">
            <a:extLst>
              <a:ext uri="{FF2B5EF4-FFF2-40B4-BE49-F238E27FC236}">
                <a16:creationId xmlns:a16="http://schemas.microsoft.com/office/drawing/2014/main" id="{A15D3024-055A-4F0D-9316-A81B76E46468}"/>
              </a:ext>
            </a:extLst>
          </p:cNvPr>
          <p:cNvSpPr/>
          <p:nvPr/>
        </p:nvSpPr>
        <p:spPr>
          <a:xfrm rot="10800000">
            <a:off x="572700" y="4857381"/>
            <a:ext cx="8186021" cy="706090"/>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6" name="Oval 5">
            <a:extLst>
              <a:ext uri="{FF2B5EF4-FFF2-40B4-BE49-F238E27FC236}">
                <a16:creationId xmlns:a16="http://schemas.microsoft.com/office/drawing/2014/main" id="{064634C9-80C5-4B97-A01F-A2BC11D2F173}"/>
              </a:ext>
            </a:extLst>
          </p:cNvPr>
          <p:cNvSpPr/>
          <p:nvPr/>
        </p:nvSpPr>
        <p:spPr>
          <a:xfrm>
            <a:off x="4063628" y="2873829"/>
            <a:ext cx="2274968" cy="2038522"/>
          </a:xfrm>
          <a:prstGeom prst="ellipse">
            <a:avLst/>
          </a:prstGeom>
          <a:solidFill>
            <a:schemeClr val="accent1"/>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Targeted</a:t>
            </a:r>
            <a:r>
              <a:rPr lang="en-AU" sz="2000" dirty="0">
                <a:effectLst/>
                <a:latin typeface="Calibri" panose="020F0502020204030204" pitchFamily="34" charset="0"/>
                <a:ea typeface="Calibri" panose="020F0502020204030204" pitchFamily="34" charset="0"/>
                <a:cs typeface="Times New Roman" panose="02020603050405020304" pitchFamily="18" charset="0"/>
              </a:rPr>
              <a:t> </a:t>
            </a:r>
            <a:r>
              <a:rPr lang="en-AU"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Programs &amp; Services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3DF7B226-E35E-4FC6-A8E6-88116C3247C1}"/>
              </a:ext>
            </a:extLst>
          </p:cNvPr>
          <p:cNvSpPr/>
          <p:nvPr/>
        </p:nvSpPr>
        <p:spPr>
          <a:xfrm>
            <a:off x="6082582" y="2016588"/>
            <a:ext cx="1625612" cy="1457126"/>
          </a:xfrm>
          <a:prstGeom prst="ellipse">
            <a:avLst/>
          </a:prstGeom>
          <a:solidFill>
            <a:schemeClr val="accent1">
              <a:lumMod val="7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Universal services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AE6FCD79-DDEB-4ED9-9401-CDC0E70ED458}"/>
              </a:ext>
            </a:extLst>
          </p:cNvPr>
          <p:cNvSpPr/>
          <p:nvPr/>
        </p:nvSpPr>
        <p:spPr>
          <a:xfrm>
            <a:off x="553651" y="1387372"/>
            <a:ext cx="8186021" cy="706090"/>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Text Box 13">
            <a:extLst>
              <a:ext uri="{FF2B5EF4-FFF2-40B4-BE49-F238E27FC236}">
                <a16:creationId xmlns:a16="http://schemas.microsoft.com/office/drawing/2014/main" id="{7BAD52D2-A137-43AB-B0DE-5F14ABC567F5}"/>
              </a:ext>
            </a:extLst>
          </p:cNvPr>
          <p:cNvSpPr txBox="1"/>
          <p:nvPr/>
        </p:nvSpPr>
        <p:spPr>
          <a:xfrm>
            <a:off x="2584934" y="1561539"/>
            <a:ext cx="4413447" cy="3530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200" b="1"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Represents increasing cost and resources</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65A15B01-D673-4387-B99B-3C054C2BC40B}"/>
              </a:ext>
            </a:extLst>
          </p:cNvPr>
          <p:cNvSpPr/>
          <p:nvPr/>
        </p:nvSpPr>
        <p:spPr>
          <a:xfrm>
            <a:off x="7229340" y="3275024"/>
            <a:ext cx="1364154" cy="1240745"/>
          </a:xfrm>
          <a:prstGeom prst="ellipse">
            <a:avLst/>
          </a:prstGeom>
          <a:solidFill>
            <a:schemeClr val="accent1">
              <a:lumMod val="5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Tertiary and statutory responses </a:t>
            </a:r>
          </a:p>
          <a:p>
            <a:pPr algn="ctr">
              <a:lnSpc>
                <a:spcPct val="107000"/>
              </a:lnSpc>
              <a:spcAft>
                <a:spcPts val="800"/>
              </a:spcAft>
            </a:pPr>
            <a:r>
              <a:rPr lang="en-AU"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t>
            </a:r>
            <a:r>
              <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risis</a:t>
            </a:r>
            <a:r>
              <a:rPr lang="en-AU"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supports</a:t>
            </a: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15">
            <a:extLst>
              <a:ext uri="{FF2B5EF4-FFF2-40B4-BE49-F238E27FC236}">
                <a16:creationId xmlns:a16="http://schemas.microsoft.com/office/drawing/2014/main" id="{B238B35C-214D-4266-B857-515C095E0072}"/>
              </a:ext>
            </a:extLst>
          </p:cNvPr>
          <p:cNvSpPr txBox="1"/>
          <p:nvPr/>
        </p:nvSpPr>
        <p:spPr>
          <a:xfrm>
            <a:off x="1545660" y="5061389"/>
            <a:ext cx="4685081" cy="3530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200" b="1"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Evidence base for improved outcomes</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2">
            <a:extLst>
              <a:ext uri="{FF2B5EF4-FFF2-40B4-BE49-F238E27FC236}">
                <a16:creationId xmlns:a16="http://schemas.microsoft.com/office/drawing/2014/main" id="{25C568C4-1571-4C02-A875-66BF0CF41F1A}"/>
              </a:ext>
            </a:extLst>
          </p:cNvPr>
          <p:cNvSpPr txBox="1"/>
          <p:nvPr/>
        </p:nvSpPr>
        <p:spPr>
          <a:xfrm>
            <a:off x="1015497" y="3182180"/>
            <a:ext cx="2366447" cy="493639"/>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Early Support</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081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E83A-17D6-4C43-AB56-7609B8BF5F85}"/>
              </a:ext>
            </a:extLst>
          </p:cNvPr>
          <p:cNvSpPr>
            <a:spLocks noGrp="1"/>
          </p:cNvSpPr>
          <p:nvPr>
            <p:ph type="title"/>
          </p:nvPr>
        </p:nvSpPr>
        <p:spPr/>
        <p:txBody>
          <a:bodyPr/>
          <a:lstStyle/>
          <a:p>
            <a:r>
              <a:rPr lang="en-AU" dirty="0"/>
              <a:t>The reforms are informed by what we’ve been told before</a:t>
            </a:r>
          </a:p>
        </p:txBody>
      </p:sp>
      <p:sp>
        <p:nvSpPr>
          <p:cNvPr id="3" name="Content Placeholder 2">
            <a:extLst>
              <a:ext uri="{FF2B5EF4-FFF2-40B4-BE49-F238E27FC236}">
                <a16:creationId xmlns:a16="http://schemas.microsoft.com/office/drawing/2014/main" id="{5E481897-B6F3-4304-8A9E-C60C2ADCD921}"/>
              </a:ext>
            </a:extLst>
          </p:cNvPr>
          <p:cNvSpPr>
            <a:spLocks noGrp="1"/>
          </p:cNvSpPr>
          <p:nvPr>
            <p:ph idx="1"/>
          </p:nvPr>
        </p:nvSpPr>
        <p:spPr/>
        <p:txBody>
          <a:bodyPr vert="horz" lIns="91440" tIns="45720" rIns="91440" bIns="45720" rtlCol="0" anchor="t">
            <a:normAutofit/>
          </a:bodyPr>
          <a:lstStyle/>
          <a:p>
            <a:r>
              <a:rPr lang="en-AU" dirty="0">
                <a:solidFill>
                  <a:srgbClr val="7030A0"/>
                </a:solidFill>
              </a:rPr>
              <a:t>Extensive consultation and evidence from stakeholders has repeatedly identified the following issues with the service system.</a:t>
            </a:r>
          </a:p>
          <a:p>
            <a:endParaRPr lang="en-AU" dirty="0">
              <a:solidFill>
                <a:srgbClr val="7030A0"/>
              </a:solidFill>
            </a:endParaRPr>
          </a:p>
          <a:p>
            <a:r>
              <a:rPr lang="en-AU" dirty="0">
                <a:solidFill>
                  <a:srgbClr val="7030A0"/>
                </a:solidFill>
              </a:rPr>
              <a:t>This includes conversations with people using services, and people who may have chosen not to. </a:t>
            </a:r>
            <a:endParaRPr lang="en-AU" dirty="0">
              <a:solidFill>
                <a:srgbClr val="7030A0"/>
              </a:solidFill>
              <a:cs typeface="Calibri"/>
            </a:endParaRPr>
          </a:p>
          <a:p>
            <a:endParaRPr lang="en-AU" dirty="0">
              <a:solidFill>
                <a:srgbClr val="7030A0"/>
              </a:solidFill>
            </a:endParaRPr>
          </a:p>
          <a:p>
            <a:r>
              <a:rPr lang="en-AU" dirty="0">
                <a:solidFill>
                  <a:srgbClr val="7030A0"/>
                </a:solidFill>
              </a:rPr>
              <a:t>The ACT reform agenda seeks to address these complex issues to build a better service system.</a:t>
            </a:r>
          </a:p>
          <a:p>
            <a:endParaRPr lang="en-AU" dirty="0">
              <a:solidFill>
                <a:srgbClr val="7030A0"/>
              </a:solidFill>
              <a:cs typeface="Calibri"/>
            </a:endParaRPr>
          </a:p>
          <a:p>
            <a:pPr marL="0" indent="0">
              <a:buNone/>
            </a:pPr>
            <a:endParaRPr lang="en-AU" dirty="0">
              <a:solidFill>
                <a:srgbClr val="7030A0"/>
              </a:solidFill>
              <a:cs typeface="Calibri"/>
            </a:endParaRPr>
          </a:p>
          <a:p>
            <a:endParaRPr lang="en-AU" dirty="0"/>
          </a:p>
        </p:txBody>
      </p:sp>
    </p:spTree>
    <p:extLst>
      <p:ext uri="{BB962C8B-B14F-4D97-AF65-F5344CB8AC3E}">
        <p14:creationId xmlns:p14="http://schemas.microsoft.com/office/powerpoint/2010/main" val="110590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13840430A97C4CB01487FB925CAC9E" ma:contentTypeVersion="12" ma:contentTypeDescription="Create a new document." ma:contentTypeScope="" ma:versionID="0c1fd1a14317adef6894a9f50b1ef65a">
  <xsd:schema xmlns:xsd="http://www.w3.org/2001/XMLSchema" xmlns:xs="http://www.w3.org/2001/XMLSchema" xmlns:p="http://schemas.microsoft.com/office/2006/metadata/properties" xmlns:ns2="7bc4b02a-ed6a-4901-bc73-a16e988ff35d" xmlns:ns3="17a16921-731f-4321-8f70-c1bcb67b17cd" targetNamespace="http://schemas.microsoft.com/office/2006/metadata/properties" ma:root="true" ma:fieldsID="eb2d117fa887bf986d9c30768e1572e0" ns2:_="" ns3:_="">
    <xsd:import namespace="7bc4b02a-ed6a-4901-bc73-a16e988ff35d"/>
    <xsd:import namespace="17a16921-731f-4321-8f70-c1bcb67b17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4b02a-ed6a-4901-bc73-a16e988ff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a16921-731f-4321-8f70-c1bcb67b17c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7a16921-731f-4321-8f70-c1bcb67b17cd">
      <UserInfo>
        <DisplayName>Kelly, Shaun</DisplayName>
        <AccountId>18</AccountId>
        <AccountType/>
      </UserInfo>
    </SharedWithUsers>
  </documentManagement>
</p:properties>
</file>

<file path=customXml/itemProps1.xml><?xml version="1.0" encoding="utf-8"?>
<ds:datastoreItem xmlns:ds="http://schemas.openxmlformats.org/officeDocument/2006/customXml" ds:itemID="{E35F3E80-A307-4720-A86E-AB1C88A8612E}">
  <ds:schemaRefs>
    <ds:schemaRef ds:uri="17a16921-731f-4321-8f70-c1bcb67b17cd"/>
    <ds:schemaRef ds:uri="7bc4b02a-ed6a-4901-bc73-a16e988ff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E20880-8AFA-4401-B64B-3D6BAD2E0918}">
  <ds:schemaRefs>
    <ds:schemaRef ds:uri="http://schemas.microsoft.com/sharepoint/v3/contenttype/forms"/>
  </ds:schemaRefs>
</ds:datastoreItem>
</file>

<file path=customXml/itemProps3.xml><?xml version="1.0" encoding="utf-8"?>
<ds:datastoreItem xmlns:ds="http://schemas.openxmlformats.org/officeDocument/2006/customXml" ds:itemID="{409538E4-26B0-4781-A70B-7E5B81A1117E}">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17a16921-731f-4321-8f70-c1bcb67b17cd"/>
    <ds:schemaRef ds:uri="http://purl.org/dc/terms/"/>
    <ds:schemaRef ds:uri="http://schemas.openxmlformats.org/package/2006/metadata/core-properties"/>
    <ds:schemaRef ds:uri="http://purl.org/dc/dcmitype/"/>
    <ds:schemaRef ds:uri="7bc4b02a-ed6a-4901-bc73-a16e988ff35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TotalTime>
  <Words>1558</Words>
  <Application>Microsoft Office PowerPoint</Application>
  <PresentationFormat>On-screen Show (4:3)</PresentationFormat>
  <Paragraphs>130</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Real change is a collective effort: advancing the wellbeing of children and families in the ACT   Children and Family Services Reform Forum  29 March 2021      </vt:lpstr>
      <vt:lpstr>Acknowledgement</vt:lpstr>
      <vt:lpstr>TABLE OF CONTENTS</vt:lpstr>
      <vt:lpstr>Introduction</vt:lpstr>
      <vt:lpstr>Child Wellbeing is Everybody’s Business</vt:lpstr>
      <vt:lpstr>PowerPoint Presentation</vt:lpstr>
      <vt:lpstr>How the current service system looks….</vt:lpstr>
      <vt:lpstr>Shifting towards an early support focused service system</vt:lpstr>
      <vt:lpstr>The reforms are informed by what we’ve been told before</vt:lpstr>
      <vt:lpstr>What is the current state and what do we need to address?</vt:lpstr>
      <vt:lpstr>What is the current state and what do we need to address?</vt:lpstr>
      <vt:lpstr>PowerPoint Presentation</vt:lpstr>
      <vt:lpstr>In this complex landscape of reform, where and how can your organisation be involved?</vt:lpstr>
      <vt:lpstr>Changing the CYPS system</vt:lpstr>
      <vt:lpstr>Further detail on key reforms can be found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Family Services Forum Discussion paper 29 March 2021</dc:title>
  <dc:creator>Vaughan, Nicola</dc:creator>
  <cp:lastModifiedBy>Kelly, Shaun</cp:lastModifiedBy>
  <cp:revision>33</cp:revision>
  <cp:lastPrinted>1601-01-01T00:00:00Z</cp:lastPrinted>
  <dcterms:created xsi:type="dcterms:W3CDTF">2021-03-18T04:37:00Z</dcterms:created>
  <dcterms:modified xsi:type="dcterms:W3CDTF">2021-03-23T23:27:14Z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0x010100CA13840430A97C4CB01487FB925CAC9E</vt:lpwstr>
  </property>
</Properties>
</file>