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127" r:id="rId1"/>
  </p:sldMasterIdLst>
  <p:notesMasterIdLst>
    <p:notesMasterId r:id="rId18"/>
  </p:notesMasterIdLst>
  <p:sldIdLst>
    <p:sldId id="659" r:id="rId2"/>
    <p:sldId id="1465" r:id="rId3"/>
    <p:sldId id="1483" r:id="rId4"/>
    <p:sldId id="1482" r:id="rId5"/>
    <p:sldId id="1496" r:id="rId6"/>
    <p:sldId id="1501" r:id="rId7"/>
    <p:sldId id="1499" r:id="rId8"/>
    <p:sldId id="1507" r:id="rId9"/>
    <p:sldId id="1513" r:id="rId10"/>
    <p:sldId id="1504" r:id="rId11"/>
    <p:sldId id="1514" r:id="rId12"/>
    <p:sldId id="1508" r:id="rId13"/>
    <p:sldId id="1515" r:id="rId14"/>
    <p:sldId id="1516" r:id="rId15"/>
    <p:sldId id="693" r:id="rId16"/>
    <p:sldId id="1481" r:id="rId17"/>
  </p:sldIdLst>
  <p:sldSz cx="24377650" cy="13716000"/>
  <p:notesSz cx="6797675" cy="9926638"/>
  <p:embeddedFontLst>
    <p:embeddedFont>
      <p:font typeface="Lato Regular" panose="020B0604020202020204" charset="0"/>
      <p:regular r:id="rId19"/>
    </p:embeddedFont>
    <p:embeddedFont>
      <p:font typeface="Calibri" panose="020F0502020204030204" pitchFamily="34" charset="0"/>
      <p:regular r:id="rId20"/>
      <p:bold r:id="rId21"/>
      <p:italic r:id="rId22"/>
      <p:boldItalic r:id="rId23"/>
    </p:embeddedFont>
    <p:embeddedFont>
      <p:font typeface="Lato Light" panose="020F0302020204030203" charset="0"/>
      <p:regular r:id="rId24"/>
      <p:italic r:id="rId25"/>
    </p:embeddedFont>
    <p:embeddedFont>
      <p:font typeface="Trebuchet MS" panose="020B0603020202020204" pitchFamily="34" charset="0"/>
      <p:regular r:id="rId26"/>
      <p:bold r:id="rId27"/>
      <p:italic r:id="rId28"/>
      <p:boldItalic r:id="rId29"/>
    </p:embeddedFont>
    <p:embeddedFont>
      <p:font typeface="Wingdings 3" panose="05040102010807070707" pitchFamily="18" charset="2"/>
      <p:regular r:id="rId30"/>
    </p:embeddedFont>
    <p:embeddedFont>
      <p:font typeface="Akkurat" panose="02000503030000020004" charset="0"/>
      <p:regular r:id="rId31"/>
    </p:embeddedFont>
  </p:embeddedFontLst>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2" pos="15356" userDrawn="1">
          <p15:clr>
            <a:srgbClr val="A4A3A4"/>
          </p15:clr>
        </p15:guide>
        <p15:guide id="3" orient="horz" pos="43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age, Sue" initials="MS" lastIdx="1" clrIdx="0">
    <p:extLst>
      <p:ext uri="{19B8F6BF-5375-455C-9EA6-DF929625EA0E}">
        <p15:presenceInfo xmlns:p15="http://schemas.microsoft.com/office/powerpoint/2012/main" userId="S-1-5-21-815100918-1079928561-1238779560-603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39B25"/>
    <a:srgbClr val="E6B91E"/>
    <a:srgbClr val="273039"/>
    <a:srgbClr val="303E49"/>
    <a:srgbClr val="303E48"/>
    <a:srgbClr val="000000"/>
    <a:srgbClr val="445469"/>
    <a:srgbClr val="BE392E"/>
    <a:srgbClr val="D01F2F"/>
    <a:srgbClr val="006F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1" autoAdjust="0"/>
    <p:restoredTop sz="84892" autoAdjust="0"/>
  </p:normalViewPr>
  <p:slideViewPr>
    <p:cSldViewPr snapToGrid="0" snapToObjects="1">
      <p:cViewPr varScale="1">
        <p:scale>
          <a:sx n="48" d="100"/>
          <a:sy n="48" d="100"/>
        </p:scale>
        <p:origin x="1422" y="78"/>
      </p:cViewPr>
      <p:guideLst>
        <p:guide pos="15356"/>
        <p:guide orient="horz" pos="4388"/>
      </p:guideLst>
    </p:cSldViewPr>
  </p:slideViewPr>
  <p:outlineViewPr>
    <p:cViewPr>
      <p:scale>
        <a:sx n="33" d="100"/>
        <a:sy n="33" d="100"/>
      </p:scale>
      <p:origin x="0" y="0"/>
    </p:cViewPr>
  </p:outlineViewPr>
  <p:notesTextViewPr>
    <p:cViewPr>
      <p:scale>
        <a:sx n="3" d="2"/>
        <a:sy n="3" d="2"/>
      </p:scale>
      <p:origin x="0" y="0"/>
    </p:cViewPr>
  </p:notesTextViewPr>
  <p:sorterViewPr>
    <p:cViewPr>
      <p:scale>
        <a:sx n="20" d="100"/>
        <a:sy n="20" d="100"/>
      </p:scale>
      <p:origin x="0" y="0"/>
    </p:cViewPr>
  </p:sorter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8/10/2018</a:t>
            </a:fld>
            <a:endParaRPr lang="en-US"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52551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428120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2365429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4281200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2365429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a:t>
            </a:r>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4095612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219812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98848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WHAT WE HEARD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70437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576884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430114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85752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4217755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428120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428120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6933"/>
            <a:ext cx="24377650" cy="13732934"/>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013349" y="4809068"/>
            <a:ext cx="15529827" cy="3292604"/>
          </a:xfrm>
        </p:spPr>
        <p:txBody>
          <a:bodyPr anchor="b">
            <a:noAutofit/>
          </a:bodyPr>
          <a:lstStyle>
            <a:lvl1pPr algn="r">
              <a:defRPr sz="1079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13349" y="8101667"/>
            <a:ext cx="15529827" cy="2193798"/>
          </a:xfrm>
        </p:spPr>
        <p:txBody>
          <a:bodyPr anchor="t"/>
          <a:lstStyle>
            <a:lvl1pPr marL="0" indent="0" algn="r">
              <a:buNone/>
              <a:defRPr>
                <a:solidFill>
                  <a:schemeClr val="tx1">
                    <a:lumMod val="50000"/>
                    <a:lumOff val="50000"/>
                  </a:schemeClr>
                </a:solidFill>
              </a:defRPr>
            </a:lvl1pPr>
            <a:lvl2pPr marL="914171" indent="0" algn="ctr">
              <a:buNone/>
              <a:defRPr>
                <a:solidFill>
                  <a:schemeClr val="tx1">
                    <a:tint val="75000"/>
                  </a:schemeClr>
                </a:solidFill>
              </a:defRPr>
            </a:lvl2pPr>
            <a:lvl3pPr marL="1828343" indent="0" algn="ctr">
              <a:buNone/>
              <a:defRPr>
                <a:solidFill>
                  <a:schemeClr val="tx1">
                    <a:tint val="75000"/>
                  </a:schemeClr>
                </a:solidFill>
              </a:defRPr>
            </a:lvl3pPr>
            <a:lvl4pPr marL="2742514" indent="0" algn="ctr">
              <a:buNone/>
              <a:defRPr>
                <a:solidFill>
                  <a:schemeClr val="tx1">
                    <a:tint val="75000"/>
                  </a:schemeClr>
                </a:solidFill>
              </a:defRPr>
            </a:lvl4pPr>
            <a:lvl5pPr marL="3656686" indent="0" algn="ctr">
              <a:buNone/>
              <a:defRPr>
                <a:solidFill>
                  <a:schemeClr val="tx1">
                    <a:tint val="75000"/>
                  </a:schemeClr>
                </a:solidFill>
              </a:defRPr>
            </a:lvl5pPr>
            <a:lvl6pPr marL="4570857" indent="0" algn="ctr">
              <a:buNone/>
              <a:defRPr>
                <a:solidFill>
                  <a:schemeClr val="tx1">
                    <a:tint val="75000"/>
                  </a:schemeClr>
                </a:solidFill>
              </a:defRPr>
            </a:lvl6pPr>
            <a:lvl7pPr marL="5485028" indent="0" algn="ctr">
              <a:buNone/>
              <a:defRPr>
                <a:solidFill>
                  <a:schemeClr val="tx1">
                    <a:tint val="75000"/>
                  </a:schemeClr>
                </a:solidFill>
              </a:defRPr>
            </a:lvl7pPr>
            <a:lvl8pPr marL="6399200" indent="0" algn="ctr">
              <a:buNone/>
              <a:defRPr>
                <a:solidFill>
                  <a:schemeClr val="tx1">
                    <a:tint val="75000"/>
                  </a:schemeClr>
                </a:solidFill>
              </a:defRPr>
            </a:lvl8pPr>
            <a:lvl9pPr marL="7313371"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885407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317" y="1219200"/>
            <a:ext cx="17188859" cy="6807200"/>
          </a:xfrm>
        </p:spPr>
        <p:txBody>
          <a:bodyPr anchor="ctr">
            <a:normAutofit/>
          </a:bodyPr>
          <a:lstStyle>
            <a:lvl1pPr algn="l">
              <a:defRPr sz="8798"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54317" y="8940800"/>
            <a:ext cx="17188859" cy="3141924"/>
          </a:xfrm>
        </p:spPr>
        <p:txBody>
          <a:bodyPr anchor="ctr">
            <a:normAutofit/>
          </a:bodyPr>
          <a:lstStyle>
            <a:lvl1pPr marL="0" indent="0" algn="l">
              <a:buNone/>
              <a:defRPr sz="3599">
                <a:solidFill>
                  <a:schemeClr val="tx1">
                    <a:lumMod val="75000"/>
                    <a:lumOff val="25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631351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62183" y="1219200"/>
            <a:ext cx="16184052" cy="6045200"/>
          </a:xfrm>
        </p:spPr>
        <p:txBody>
          <a:bodyPr anchor="ctr">
            <a:normAutofit/>
          </a:bodyPr>
          <a:lstStyle>
            <a:lvl1pPr algn="l">
              <a:defRPr sz="8798"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2731567" y="7264400"/>
            <a:ext cx="14445285" cy="762000"/>
          </a:xfrm>
        </p:spPr>
        <p:txBody>
          <a:bodyPr anchor="ctr">
            <a:noAutofit/>
          </a:bodyPr>
          <a:lstStyle>
            <a:lvl1pPr marL="0" indent="0">
              <a:buFontTx/>
              <a:buNone/>
              <a:defRPr sz="3199">
                <a:solidFill>
                  <a:schemeClr val="tx1">
                    <a:lumMod val="50000"/>
                    <a:lumOff val="50000"/>
                  </a:schemeClr>
                </a:solidFill>
              </a:defRPr>
            </a:lvl1pPr>
            <a:lvl2pPr marL="914171" indent="0">
              <a:buFontTx/>
              <a:buNone/>
              <a:defRPr/>
            </a:lvl2pPr>
            <a:lvl3pPr marL="1828343" indent="0">
              <a:buFontTx/>
              <a:buNone/>
              <a:defRPr/>
            </a:lvl3pPr>
            <a:lvl4pPr marL="2742514" indent="0">
              <a:buFontTx/>
              <a:buNone/>
              <a:defRPr/>
            </a:lvl4pPr>
            <a:lvl5pPr marL="365668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54317" y="8940800"/>
            <a:ext cx="17188859" cy="3141924"/>
          </a:xfrm>
        </p:spPr>
        <p:txBody>
          <a:bodyPr anchor="ctr">
            <a:normAutofit/>
          </a:bodyPr>
          <a:lstStyle>
            <a:lvl1pPr marL="0" indent="0" algn="l">
              <a:buNone/>
              <a:defRPr sz="3599">
                <a:solidFill>
                  <a:schemeClr val="tx1">
                    <a:lumMod val="75000"/>
                    <a:lumOff val="25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20" name="TextBox 19"/>
          <p:cNvSpPr txBox="1"/>
          <p:nvPr/>
        </p:nvSpPr>
        <p:spPr>
          <a:xfrm>
            <a:off x="1083458" y="1580756"/>
            <a:ext cx="1218883" cy="1169552"/>
          </a:xfrm>
          <a:prstGeom prst="rect">
            <a:avLst/>
          </a:prstGeom>
        </p:spPr>
        <p:txBody>
          <a:bodyPr vert="horz" lIns="182832" tIns="91416" rIns="182832" bIns="91416" rtlCol="0" anchor="ctr">
            <a:noAutofit/>
          </a:bodyPr>
          <a:lstStyle/>
          <a:p>
            <a:pPr lvl="0"/>
            <a:r>
              <a:rPr lang="en-US" sz="15996"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7781390" y="5773112"/>
            <a:ext cx="1218883" cy="1169552"/>
          </a:xfrm>
          <a:prstGeom prst="rect">
            <a:avLst/>
          </a:prstGeom>
        </p:spPr>
        <p:txBody>
          <a:bodyPr vert="horz" lIns="182832" tIns="91416" rIns="182832" bIns="91416" rtlCol="0" anchor="ctr">
            <a:noAutofit/>
          </a:bodyPr>
          <a:lstStyle/>
          <a:p>
            <a:pPr lvl="0"/>
            <a:r>
              <a:rPr lang="en-US" sz="15996" baseline="0" dirty="0">
                <a:ln w="3175" cmpd="sng">
                  <a:noFill/>
                </a:ln>
                <a:solidFill>
                  <a:schemeClr val="accent1">
                    <a:lumMod val="60000"/>
                    <a:lumOff val="40000"/>
                  </a:schemeClr>
                </a:solidFill>
                <a:latin typeface="Arial"/>
              </a:rPr>
              <a:t>”</a:t>
            </a:r>
            <a:endParaRPr lang="en-US" sz="7198" dirty="0">
              <a:solidFill>
                <a:schemeClr val="accent1">
                  <a:lumMod val="60000"/>
                  <a:lumOff val="40000"/>
                </a:schemeClr>
              </a:solidFill>
              <a:latin typeface="Arial"/>
            </a:endParaRPr>
          </a:p>
        </p:txBody>
      </p:sp>
    </p:spTree>
    <p:extLst>
      <p:ext uri="{BB962C8B-B14F-4D97-AF65-F5344CB8AC3E}">
        <p14:creationId xmlns:p14="http://schemas.microsoft.com/office/powerpoint/2010/main" val="16383357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54317" y="3863976"/>
            <a:ext cx="17188859" cy="5190920"/>
          </a:xfrm>
        </p:spPr>
        <p:txBody>
          <a:bodyPr anchor="b">
            <a:normAutofit/>
          </a:bodyPr>
          <a:lstStyle>
            <a:lvl1pPr algn="l">
              <a:defRPr sz="8798"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54317" y="9054896"/>
            <a:ext cx="17188859" cy="3027828"/>
          </a:xfrm>
        </p:spPr>
        <p:txBody>
          <a:bodyPr anchor="t">
            <a:normAutofit/>
          </a:bodyPr>
          <a:lstStyle>
            <a:lvl1pPr marL="0" indent="0" algn="l">
              <a:buNone/>
              <a:defRPr sz="3599">
                <a:solidFill>
                  <a:schemeClr val="tx1">
                    <a:lumMod val="75000"/>
                    <a:lumOff val="25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548084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62183" y="1219200"/>
            <a:ext cx="16184052" cy="6045200"/>
          </a:xfrm>
        </p:spPr>
        <p:txBody>
          <a:bodyPr anchor="ctr">
            <a:normAutofit/>
          </a:bodyPr>
          <a:lstStyle>
            <a:lvl1pPr algn="l">
              <a:defRPr sz="8798"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54312" y="8026400"/>
            <a:ext cx="17188861" cy="1028496"/>
          </a:xfrm>
        </p:spPr>
        <p:txBody>
          <a:bodyPr anchor="b">
            <a:noAutofit/>
          </a:bodyPr>
          <a:lstStyle>
            <a:lvl1pPr marL="0" indent="0">
              <a:buFontTx/>
              <a:buNone/>
              <a:defRPr sz="4799">
                <a:solidFill>
                  <a:schemeClr val="tx1">
                    <a:lumMod val="75000"/>
                    <a:lumOff val="25000"/>
                  </a:schemeClr>
                </a:solidFill>
              </a:defRPr>
            </a:lvl1pPr>
            <a:lvl2pPr marL="914171" indent="0">
              <a:buFontTx/>
              <a:buNone/>
              <a:defRPr/>
            </a:lvl2pPr>
            <a:lvl3pPr marL="1828343" indent="0">
              <a:buFontTx/>
              <a:buNone/>
              <a:defRPr/>
            </a:lvl3pPr>
            <a:lvl4pPr marL="2742514" indent="0">
              <a:buFontTx/>
              <a:buNone/>
              <a:defRPr/>
            </a:lvl4pPr>
            <a:lvl5pPr marL="365668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54317" y="9054896"/>
            <a:ext cx="17188859" cy="3027828"/>
          </a:xfrm>
        </p:spPr>
        <p:txBody>
          <a:bodyPr anchor="t">
            <a:normAutofit/>
          </a:bodyPr>
          <a:lstStyle>
            <a:lvl1pPr marL="0" indent="0" algn="l">
              <a:buNone/>
              <a:defRPr sz="3599">
                <a:solidFill>
                  <a:schemeClr val="tx1">
                    <a:lumMod val="50000"/>
                    <a:lumOff val="50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24" name="TextBox 23"/>
          <p:cNvSpPr txBox="1"/>
          <p:nvPr/>
        </p:nvSpPr>
        <p:spPr>
          <a:xfrm>
            <a:off x="1083458" y="1580756"/>
            <a:ext cx="1218883" cy="1169552"/>
          </a:xfrm>
          <a:prstGeom prst="rect">
            <a:avLst/>
          </a:prstGeom>
        </p:spPr>
        <p:txBody>
          <a:bodyPr vert="horz" lIns="182832" tIns="91416" rIns="182832" bIns="91416" rtlCol="0" anchor="ctr">
            <a:noAutofit/>
          </a:bodyPr>
          <a:lstStyle/>
          <a:p>
            <a:pPr lvl="0"/>
            <a:r>
              <a:rPr lang="en-US" sz="1599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7781390" y="5773112"/>
            <a:ext cx="1218883" cy="1169552"/>
          </a:xfrm>
          <a:prstGeom prst="rect">
            <a:avLst/>
          </a:prstGeom>
        </p:spPr>
        <p:txBody>
          <a:bodyPr vert="horz" lIns="182832" tIns="91416" rIns="182832" bIns="91416" rtlCol="0" anchor="ctr">
            <a:noAutofit/>
          </a:bodyPr>
          <a:lstStyle/>
          <a:p>
            <a:pPr lvl="0"/>
            <a:r>
              <a:rPr lang="en-US" sz="1599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3051805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71242" y="1219200"/>
            <a:ext cx="17171933" cy="6045200"/>
          </a:xfrm>
        </p:spPr>
        <p:txBody>
          <a:bodyPr anchor="ctr">
            <a:normAutofit/>
          </a:bodyPr>
          <a:lstStyle>
            <a:lvl1pPr algn="l">
              <a:defRPr sz="8798"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54312" y="8026400"/>
            <a:ext cx="17188861" cy="1028496"/>
          </a:xfrm>
        </p:spPr>
        <p:txBody>
          <a:bodyPr anchor="b">
            <a:noAutofit/>
          </a:bodyPr>
          <a:lstStyle>
            <a:lvl1pPr marL="0" indent="0">
              <a:buFontTx/>
              <a:buNone/>
              <a:defRPr sz="4799">
                <a:solidFill>
                  <a:schemeClr val="accent1"/>
                </a:solidFill>
              </a:defRPr>
            </a:lvl1pPr>
            <a:lvl2pPr marL="914171" indent="0">
              <a:buFontTx/>
              <a:buNone/>
              <a:defRPr/>
            </a:lvl2pPr>
            <a:lvl3pPr marL="1828343" indent="0">
              <a:buFontTx/>
              <a:buNone/>
              <a:defRPr/>
            </a:lvl3pPr>
            <a:lvl4pPr marL="2742514" indent="0">
              <a:buFontTx/>
              <a:buNone/>
              <a:defRPr/>
            </a:lvl4pPr>
            <a:lvl5pPr marL="365668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354317" y="9054896"/>
            <a:ext cx="17188859" cy="3027828"/>
          </a:xfrm>
        </p:spPr>
        <p:txBody>
          <a:bodyPr anchor="t">
            <a:normAutofit/>
          </a:bodyPr>
          <a:lstStyle>
            <a:lvl1pPr marL="0" indent="0" algn="l">
              <a:buNone/>
              <a:defRPr sz="3599">
                <a:solidFill>
                  <a:schemeClr val="tx1">
                    <a:lumMod val="50000"/>
                    <a:lumOff val="50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1035726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7517269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31197" y="1219199"/>
            <a:ext cx="2608806" cy="10502902"/>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54317" y="1219200"/>
            <a:ext cx="14116623" cy="1050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686369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p:spPr>
        <p:txBody>
          <a:bodyPr>
            <a:normAutofit/>
          </a:bodyPr>
          <a:lstStyle>
            <a:lvl1pPr marL="0" indent="0">
              <a:buNone/>
              <a:defRPr sz="3200">
                <a:solidFill>
                  <a:schemeClr val="bg2"/>
                </a:solidFill>
              </a:defRPr>
            </a:lvl1pPr>
          </a:lstStyle>
          <a:p>
            <a:r>
              <a:rPr lang="en-US" smtClean="0"/>
              <a:t>Click icon to add picture</a:t>
            </a:r>
            <a:endParaRPr lang="en-US" dirty="0"/>
          </a:p>
        </p:txBody>
      </p:sp>
    </p:spTree>
    <p:extLst>
      <p:ext uri="{BB962C8B-B14F-4D97-AF65-F5344CB8AC3E}">
        <p14:creationId xmlns:p14="http://schemas.microsoft.com/office/powerpoint/2010/main" val="2808537259"/>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6313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407722102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198"/>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5871722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Foo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27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31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4317" y="5401735"/>
            <a:ext cx="17188859" cy="3653162"/>
          </a:xfrm>
        </p:spPr>
        <p:txBody>
          <a:bodyPr anchor="b"/>
          <a:lstStyle>
            <a:lvl1pPr algn="l">
              <a:defRPr sz="7998"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54317" y="9054896"/>
            <a:ext cx="17188859" cy="1720800"/>
          </a:xfrm>
        </p:spPr>
        <p:txBody>
          <a:bodyPr anchor="t"/>
          <a:lstStyle>
            <a:lvl1pPr marL="0" indent="0" algn="l">
              <a:buNone/>
              <a:defRPr sz="3999">
                <a:solidFill>
                  <a:schemeClr val="tx1">
                    <a:lumMod val="50000"/>
                    <a:lumOff val="50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02522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54316" y="4321178"/>
            <a:ext cx="8365891" cy="7761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289" y="4321179"/>
            <a:ext cx="8365889" cy="77615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2350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51139" y="4321966"/>
            <a:ext cx="8369066" cy="1152524"/>
          </a:xfrm>
        </p:spPr>
        <p:txBody>
          <a:bodyPr anchor="b">
            <a:noAutofit/>
          </a:bodyPr>
          <a:lstStyle>
            <a:lvl1pPr marL="0" indent="0">
              <a:buNone/>
              <a:defRPr sz="4799" b="0"/>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smtClean="0"/>
              <a:t>Click to edit Master text styles</a:t>
            </a:r>
          </a:p>
        </p:txBody>
      </p:sp>
      <p:sp>
        <p:nvSpPr>
          <p:cNvPr id="4" name="Content Placeholder 3"/>
          <p:cNvSpPr>
            <a:spLocks noGrp="1"/>
          </p:cNvSpPr>
          <p:nvPr>
            <p:ph sz="half" idx="2"/>
          </p:nvPr>
        </p:nvSpPr>
        <p:spPr>
          <a:xfrm>
            <a:off x="1351139" y="5474491"/>
            <a:ext cx="8369066" cy="66082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4116" y="4321966"/>
            <a:ext cx="8369056" cy="1152524"/>
          </a:xfrm>
        </p:spPr>
        <p:txBody>
          <a:bodyPr anchor="b">
            <a:noAutofit/>
          </a:bodyPr>
          <a:lstStyle>
            <a:lvl1pPr marL="0" indent="0">
              <a:buNone/>
              <a:defRPr sz="4799" b="0"/>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smtClean="0"/>
              <a:t>Click to edit Master text styles</a:t>
            </a:r>
          </a:p>
        </p:txBody>
      </p:sp>
      <p:sp>
        <p:nvSpPr>
          <p:cNvPr id="6" name="Content Placeholder 5"/>
          <p:cNvSpPr>
            <a:spLocks noGrp="1"/>
          </p:cNvSpPr>
          <p:nvPr>
            <p:ph sz="quarter" idx="4"/>
          </p:nvPr>
        </p:nvSpPr>
        <p:spPr>
          <a:xfrm>
            <a:off x="10174119" y="5474491"/>
            <a:ext cx="8369054" cy="66082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6658147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4315" y="1219200"/>
            <a:ext cx="17188859" cy="2641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6" name="Rectangle 5">
            <a:extLst>
              <a:ext uri="{FF2B5EF4-FFF2-40B4-BE49-F238E27FC236}">
                <a16:creationId xmlns:a16="http://schemas.microsoft.com/office/drawing/2014/main" xmlns="" id="{60938CCE-B4A3-F249-AA3B-FA18E4D330B8}"/>
              </a:ext>
            </a:extLst>
          </p:cNvPr>
          <p:cNvSpPr/>
          <p:nvPr userDrawn="1"/>
        </p:nvSpPr>
        <p:spPr>
          <a:xfrm>
            <a:off x="0" y="0"/>
            <a:ext cx="24377651" cy="12367260"/>
          </a:xfrm>
          <a:prstGeom prst="rect">
            <a:avLst/>
          </a:prstGeom>
          <a:solidFill>
            <a:srgbClr val="273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953945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
        <p:nvSpPr>
          <p:cNvPr id="5" name="Rectangle 4">
            <a:extLst>
              <a:ext uri="{FF2B5EF4-FFF2-40B4-BE49-F238E27FC236}">
                <a16:creationId xmlns:a16="http://schemas.microsoft.com/office/drawing/2014/main" xmlns="" id="{AAFA3541-F7B8-3F49-B9D9-9022FD8F293D}"/>
              </a:ext>
            </a:extLst>
          </p:cNvPr>
          <p:cNvSpPr/>
          <p:nvPr userDrawn="1"/>
        </p:nvSpPr>
        <p:spPr>
          <a:xfrm>
            <a:off x="0" y="2720340"/>
            <a:ext cx="24377651" cy="9646920"/>
          </a:xfrm>
          <a:prstGeom prst="rect">
            <a:avLst/>
          </a:prstGeom>
          <a:solidFill>
            <a:srgbClr val="273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470795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315" y="2997208"/>
            <a:ext cx="7707048" cy="2556932"/>
          </a:xfrm>
        </p:spPr>
        <p:txBody>
          <a:bodyPr anchor="b">
            <a:normAutofit/>
          </a:bodyPr>
          <a:lstStyle>
            <a:lvl1pPr>
              <a:defRPr sz="3999"/>
            </a:lvl1pPr>
          </a:lstStyle>
          <a:p>
            <a:r>
              <a:rPr lang="en-US" smtClean="0"/>
              <a:t>Click to edit Master title style</a:t>
            </a:r>
            <a:endParaRPr lang="en-US" dirty="0"/>
          </a:p>
        </p:txBody>
      </p:sp>
      <p:sp>
        <p:nvSpPr>
          <p:cNvPr id="3" name="Content Placeholder 2"/>
          <p:cNvSpPr>
            <a:spLocks noGrp="1"/>
          </p:cNvSpPr>
          <p:nvPr>
            <p:ph idx="1"/>
          </p:nvPr>
        </p:nvSpPr>
        <p:spPr>
          <a:xfrm>
            <a:off x="9518444" y="1029849"/>
            <a:ext cx="9024731" cy="110528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54315" y="5554139"/>
            <a:ext cx="7707048" cy="5168898"/>
          </a:xfrm>
        </p:spPr>
        <p:txBody>
          <a:bodyPr>
            <a:normAutofit/>
          </a:bodyPr>
          <a:lstStyle>
            <a:lvl1pPr marL="0" indent="0">
              <a:buNone/>
              <a:defRPr sz="2799"/>
            </a:lvl1pPr>
            <a:lvl2pPr marL="913897" indent="0">
              <a:buNone/>
              <a:defRPr sz="2799"/>
            </a:lvl2pPr>
            <a:lvl3pPr marL="1827795" indent="0">
              <a:buNone/>
              <a:defRPr sz="2399"/>
            </a:lvl3pPr>
            <a:lvl4pPr marL="2741692" indent="0">
              <a:buNone/>
              <a:defRPr sz="2000"/>
            </a:lvl4pPr>
            <a:lvl5pPr marL="3655588" indent="0">
              <a:buNone/>
              <a:defRPr sz="2000"/>
            </a:lvl5pPr>
            <a:lvl6pPr marL="4569485" indent="0">
              <a:buNone/>
              <a:defRPr sz="2000"/>
            </a:lvl6pPr>
            <a:lvl7pPr marL="5483383" indent="0">
              <a:buNone/>
              <a:defRPr sz="2000"/>
            </a:lvl7pPr>
            <a:lvl8pPr marL="6397280" indent="0">
              <a:buNone/>
              <a:defRPr sz="2000"/>
            </a:lvl8pPr>
            <a:lvl9pPr marL="7311178" indent="0">
              <a:buNone/>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709060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316" y="9601200"/>
            <a:ext cx="17188857" cy="1133476"/>
          </a:xfrm>
        </p:spPr>
        <p:txBody>
          <a:bodyPr anchor="b">
            <a:normAutofit/>
          </a:bodyPr>
          <a:lstStyle>
            <a:lvl1pPr algn="l">
              <a:defRPr sz="47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54315" y="1219200"/>
            <a:ext cx="17188859" cy="7691436"/>
          </a:xfrm>
        </p:spPr>
        <p:txBody>
          <a:bodyPr anchor="t">
            <a:normAutofit/>
          </a:bodyPr>
          <a:lstStyle>
            <a:lvl1pPr marL="0" indent="0" algn="ctr">
              <a:buNone/>
              <a:defRPr sz="3199"/>
            </a:lvl1pPr>
            <a:lvl2pPr marL="914171" indent="0">
              <a:buNone/>
              <a:defRPr sz="3199"/>
            </a:lvl2pPr>
            <a:lvl3pPr marL="1828343" indent="0">
              <a:buNone/>
              <a:defRPr sz="3199"/>
            </a:lvl3pPr>
            <a:lvl4pPr marL="2742514" indent="0">
              <a:buNone/>
              <a:defRPr sz="3199"/>
            </a:lvl4pPr>
            <a:lvl5pPr marL="3656686" indent="0">
              <a:buNone/>
              <a:defRPr sz="3199"/>
            </a:lvl5pPr>
            <a:lvl6pPr marL="4570857" indent="0">
              <a:buNone/>
              <a:defRPr sz="3199"/>
            </a:lvl6pPr>
            <a:lvl7pPr marL="5485028" indent="0">
              <a:buNone/>
              <a:defRPr sz="3199"/>
            </a:lvl7pPr>
            <a:lvl8pPr marL="6399200" indent="0">
              <a:buNone/>
              <a:defRPr sz="3199"/>
            </a:lvl8pPr>
            <a:lvl9pPr marL="7313371" indent="0">
              <a:buNone/>
              <a:defRPr sz="3199"/>
            </a:lvl9pPr>
          </a:lstStyle>
          <a:p>
            <a:r>
              <a:rPr lang="en-US" smtClean="0"/>
              <a:t>Click icon to add picture</a:t>
            </a:r>
            <a:endParaRPr lang="en-US" dirty="0"/>
          </a:p>
        </p:txBody>
      </p:sp>
      <p:sp>
        <p:nvSpPr>
          <p:cNvPr id="4" name="Text Placeholder 3"/>
          <p:cNvSpPr>
            <a:spLocks noGrp="1"/>
          </p:cNvSpPr>
          <p:nvPr>
            <p:ph type="body" sz="half" idx="2"/>
          </p:nvPr>
        </p:nvSpPr>
        <p:spPr>
          <a:xfrm>
            <a:off x="1354316" y="10734676"/>
            <a:ext cx="17188857" cy="1348048"/>
          </a:xfrm>
        </p:spPr>
        <p:txBody>
          <a:bodyPr>
            <a:normAutofit/>
          </a:bodyPr>
          <a:lstStyle>
            <a:lvl1pPr marL="0" indent="0">
              <a:buNone/>
              <a:defRPr sz="2399"/>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1121429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6933"/>
            <a:ext cx="24377650" cy="13732934"/>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354315" y="1219200"/>
            <a:ext cx="17188859" cy="2641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54315" y="4321179"/>
            <a:ext cx="17188859" cy="77615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406514" y="12082725"/>
            <a:ext cx="1823403"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C764DE79-268F-4C1A-8933-263129D2AF90}" type="datetimeFigureOut">
              <a:rPr lang="en-US" smtClean="0"/>
              <a:t>8/10/2018</a:t>
            </a:fld>
            <a:endParaRPr lang="en-US" dirty="0"/>
          </a:p>
        </p:txBody>
      </p:sp>
      <p:sp>
        <p:nvSpPr>
          <p:cNvPr id="5" name="Footer Placeholder 4"/>
          <p:cNvSpPr>
            <a:spLocks noGrp="1"/>
          </p:cNvSpPr>
          <p:nvPr>
            <p:ph type="ftr" sz="quarter" idx="3"/>
          </p:nvPr>
        </p:nvSpPr>
        <p:spPr>
          <a:xfrm>
            <a:off x="1354315" y="12082725"/>
            <a:ext cx="12591944" cy="730250"/>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176853" y="12082725"/>
            <a:ext cx="1366322" cy="730250"/>
          </a:xfrm>
          <a:prstGeom prst="rect">
            <a:avLst/>
          </a:prstGeom>
        </p:spPr>
        <p:txBody>
          <a:bodyPr vert="horz" lIns="91440" tIns="45720" rIns="91440" bIns="45720" rtlCol="0" anchor="ctr"/>
          <a:lstStyle>
            <a:lvl1pPr algn="r">
              <a:defRPr sz="1800">
                <a:solidFill>
                  <a:schemeClr val="accent1"/>
                </a:solidFill>
              </a:defRPr>
            </a:lvl1pPr>
          </a:lstStyle>
          <a:p>
            <a:fld id="{48F63A3B-78C7-47BE-AE5E-E10140E04643}" type="slidenum">
              <a:rPr lang="en-US" smtClean="0"/>
              <a:t>‹#›</a:t>
            </a:fld>
            <a:endParaRPr lang="en-US" dirty="0"/>
          </a:p>
        </p:txBody>
      </p:sp>
      <p:sp>
        <p:nvSpPr>
          <p:cNvPr id="18" name="Rectangle 17"/>
          <p:cNvSpPr/>
          <p:nvPr userDrawn="1"/>
        </p:nvSpPr>
        <p:spPr>
          <a:xfrm>
            <a:off x="0" y="12280672"/>
            <a:ext cx="24377650" cy="1435328"/>
          </a:xfrm>
          <a:prstGeom prst="rect">
            <a:avLst/>
          </a:prstGeom>
          <a:solidFill>
            <a:srgbClr val="2730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p:cNvPicPr>
            <a:picLocks noChangeAspect="1"/>
          </p:cNvPicPr>
          <p:nvPr userDrawn="1"/>
        </p:nvPicPr>
        <p:blipFill>
          <a:blip r:embed="rId23" cstate="email">
            <a:extLst>
              <a:ext uri="{28A0092B-C50C-407E-A947-70E740481C1C}">
                <a14:useLocalDpi xmlns:a14="http://schemas.microsoft.com/office/drawing/2010/main" val="0"/>
              </a:ext>
            </a:extLst>
          </a:blip>
          <a:stretch>
            <a:fillRect/>
          </a:stretch>
        </p:blipFill>
        <p:spPr>
          <a:xfrm>
            <a:off x="285099" y="12387893"/>
            <a:ext cx="2441772" cy="1220886"/>
          </a:xfrm>
          <a:prstGeom prst="rect">
            <a:avLst/>
          </a:prstGeom>
        </p:spPr>
      </p:pic>
    </p:spTree>
    <p:extLst>
      <p:ext uri="{BB962C8B-B14F-4D97-AF65-F5344CB8AC3E}">
        <p14:creationId xmlns:p14="http://schemas.microsoft.com/office/powerpoint/2010/main" val="718317573"/>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6" r:id="rId18"/>
    <p:sldLayoutId id="2147484148" r:id="rId19"/>
    <p:sldLayoutId id="2147483788" r:id="rId20"/>
    <p:sldLayoutId id="2147483746" r:id="rId21"/>
  </p:sldLayoutIdLst>
  <p:hf hdr="0" ftr="0" dt="0"/>
  <p:txStyles>
    <p:titleStyle>
      <a:lvl1pPr algn="l" defTabSz="914171" rtl="0" eaLnBrk="1" latinLnBrk="0" hangingPunct="1">
        <a:spcBef>
          <a:spcPct val="0"/>
        </a:spcBef>
        <a:buNone/>
        <a:defRPr sz="719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mn-lt"/>
          <a:ea typeface="+mn-ea"/>
          <a:cs typeface="+mn-cs"/>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mn-lt"/>
          <a:ea typeface="+mn-ea"/>
          <a:cs typeface="+mn-cs"/>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mn-lt"/>
          <a:ea typeface="+mn-ea"/>
          <a:cs typeface="+mn-cs"/>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p:bodyStyle>
    <p:otherStyle>
      <a:defPPr>
        <a:defRPr lang="en-US"/>
      </a:defPPr>
      <a:lvl1pPr marL="0" algn="l" defTabSz="914171" rtl="0" eaLnBrk="1" latinLnBrk="0" hangingPunct="1">
        <a:defRPr sz="3599" kern="1200">
          <a:solidFill>
            <a:schemeClr val="tx1"/>
          </a:solidFill>
          <a:latin typeface="+mn-lt"/>
          <a:ea typeface="+mn-ea"/>
          <a:cs typeface="+mn-cs"/>
        </a:defRPr>
      </a:lvl1pPr>
      <a:lvl2pPr marL="914171" algn="l" defTabSz="914171" rtl="0" eaLnBrk="1" latinLnBrk="0" hangingPunct="1">
        <a:defRPr sz="3599" kern="1200">
          <a:solidFill>
            <a:schemeClr val="tx1"/>
          </a:solidFill>
          <a:latin typeface="+mn-lt"/>
          <a:ea typeface="+mn-ea"/>
          <a:cs typeface="+mn-cs"/>
        </a:defRPr>
      </a:lvl2pPr>
      <a:lvl3pPr marL="1828343" algn="l" defTabSz="914171" rtl="0" eaLnBrk="1" latinLnBrk="0" hangingPunct="1">
        <a:defRPr sz="3599" kern="1200">
          <a:solidFill>
            <a:schemeClr val="tx1"/>
          </a:solidFill>
          <a:latin typeface="+mn-lt"/>
          <a:ea typeface="+mn-ea"/>
          <a:cs typeface="+mn-cs"/>
        </a:defRPr>
      </a:lvl3pPr>
      <a:lvl4pPr marL="2742514" algn="l" defTabSz="914171" rtl="0" eaLnBrk="1" latinLnBrk="0" hangingPunct="1">
        <a:defRPr sz="3599" kern="1200">
          <a:solidFill>
            <a:schemeClr val="tx1"/>
          </a:solidFill>
          <a:latin typeface="+mn-lt"/>
          <a:ea typeface="+mn-ea"/>
          <a:cs typeface="+mn-cs"/>
        </a:defRPr>
      </a:lvl4pPr>
      <a:lvl5pPr marL="3656686" algn="l" defTabSz="914171" rtl="0" eaLnBrk="1" latinLnBrk="0" hangingPunct="1">
        <a:defRPr sz="3599" kern="1200">
          <a:solidFill>
            <a:schemeClr val="tx1"/>
          </a:solidFill>
          <a:latin typeface="+mn-lt"/>
          <a:ea typeface="+mn-ea"/>
          <a:cs typeface="+mn-cs"/>
        </a:defRPr>
      </a:lvl5pPr>
      <a:lvl6pPr marL="4570857" algn="l" defTabSz="914171" rtl="0" eaLnBrk="1" latinLnBrk="0" hangingPunct="1">
        <a:defRPr sz="3599" kern="1200">
          <a:solidFill>
            <a:schemeClr val="tx1"/>
          </a:solidFill>
          <a:latin typeface="+mn-lt"/>
          <a:ea typeface="+mn-ea"/>
          <a:cs typeface="+mn-cs"/>
        </a:defRPr>
      </a:lvl6pPr>
      <a:lvl7pPr marL="5485028" algn="l" defTabSz="914171" rtl="0" eaLnBrk="1" latinLnBrk="0" hangingPunct="1">
        <a:defRPr sz="3599" kern="1200">
          <a:solidFill>
            <a:schemeClr val="tx1"/>
          </a:solidFill>
          <a:latin typeface="+mn-lt"/>
          <a:ea typeface="+mn-ea"/>
          <a:cs typeface="+mn-cs"/>
        </a:defRPr>
      </a:lvl7pPr>
      <a:lvl8pPr marL="6399200" algn="l" defTabSz="914171" rtl="0" eaLnBrk="1" latinLnBrk="0" hangingPunct="1">
        <a:defRPr sz="3599" kern="1200">
          <a:solidFill>
            <a:schemeClr val="tx1"/>
          </a:solidFill>
          <a:latin typeface="+mn-lt"/>
          <a:ea typeface="+mn-ea"/>
          <a:cs typeface="+mn-cs"/>
        </a:defRPr>
      </a:lvl8pPr>
      <a:lvl9pPr marL="7313371" algn="l" defTabSz="914171"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675" y="0"/>
            <a:ext cx="24377649" cy="13457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19" name="TextBox 18"/>
          <p:cNvSpPr txBox="1"/>
          <p:nvPr/>
        </p:nvSpPr>
        <p:spPr>
          <a:xfrm>
            <a:off x="6056649" y="6425107"/>
            <a:ext cx="12359700" cy="1877419"/>
          </a:xfrm>
          <a:prstGeom prst="rect">
            <a:avLst/>
          </a:prstGeom>
          <a:noFill/>
        </p:spPr>
        <p:txBody>
          <a:bodyPr wrap="square" lIns="91422" tIns="45711" rIns="91422" bIns="45711" rtlCol="0">
            <a:spAutoFit/>
          </a:bodyPr>
          <a:lstStyle/>
          <a:p>
            <a:pPr algn="ctr"/>
            <a:r>
              <a:rPr lang="en-AU" sz="8800" b="1" dirty="0" smtClean="0">
                <a:solidFill>
                  <a:schemeClr val="bg1"/>
                </a:solidFill>
                <a:latin typeface="Akkurat" panose="02000503030000020004" pitchFamily="2" charset="0"/>
                <a:cs typeface="Lato Regular"/>
              </a:rPr>
              <a:t>Better Suburbs Forum </a:t>
            </a:r>
            <a:endParaRPr lang="en-AU" sz="2800" b="1" dirty="0" smtClean="0">
              <a:solidFill>
                <a:schemeClr val="bg1"/>
              </a:solidFill>
              <a:latin typeface="Akkurat" panose="02000503030000020004" pitchFamily="2" charset="0"/>
              <a:cs typeface="Lato Regular"/>
            </a:endParaRPr>
          </a:p>
          <a:p>
            <a:pPr algn="ctr"/>
            <a:r>
              <a:rPr lang="en-AU" sz="2800" b="1" dirty="0" smtClean="0">
                <a:solidFill>
                  <a:schemeClr val="bg1"/>
                </a:solidFill>
                <a:latin typeface="Akkurat" panose="02000503030000020004" pitchFamily="2" charset="0"/>
                <a:cs typeface="Lato Regular"/>
              </a:rPr>
              <a:t>Unpacking the Kitchen Table Conversations</a:t>
            </a:r>
            <a:endParaRPr lang="id-ID" sz="8800" b="1" dirty="0">
              <a:solidFill>
                <a:schemeClr val="bg1"/>
              </a:solidFill>
              <a:latin typeface="Akkurat" panose="02000503030000020004" pitchFamily="2" charset="0"/>
              <a:cs typeface="Lato Regular"/>
            </a:endParaRPr>
          </a:p>
        </p:txBody>
      </p:sp>
      <p:sp>
        <p:nvSpPr>
          <p:cNvPr id="7" name="Rectangle 6">
            <a:extLst>
              <a:ext uri="{FF2B5EF4-FFF2-40B4-BE49-F238E27FC236}">
                <a16:creationId xmlns:a16="http://schemas.microsoft.com/office/drawing/2014/main" xmlns="" id="{E4ACA92C-7617-F04F-B333-0764A99CC119}"/>
              </a:ext>
            </a:extLst>
          </p:cNvPr>
          <p:cNvSpPr/>
          <p:nvPr/>
        </p:nvSpPr>
        <p:spPr>
          <a:xfrm>
            <a:off x="1" y="12273439"/>
            <a:ext cx="24377650" cy="1442561"/>
          </a:xfrm>
          <a:prstGeom prst="rect">
            <a:avLst/>
          </a:prstGeom>
          <a:solidFill>
            <a:srgbClr val="272F3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xmlns="" id="{5C859A1A-77A5-C148-97C2-E73567C7BB5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67129" y="2289098"/>
            <a:ext cx="2243391" cy="3594100"/>
          </a:xfrm>
          <a:prstGeom prst="rect">
            <a:avLst/>
          </a:prstGeom>
        </p:spPr>
      </p:pic>
      <p:sp>
        <p:nvSpPr>
          <p:cNvPr id="8" name="Subtitle 2">
            <a:extLst>
              <a:ext uri="{FF2B5EF4-FFF2-40B4-BE49-F238E27FC236}">
                <a16:creationId xmlns:a16="http://schemas.microsoft.com/office/drawing/2014/main" xmlns="" id="{EDB6CDEC-541F-184F-8FC1-DC3533AC0E56}"/>
              </a:ext>
            </a:extLst>
          </p:cNvPr>
          <p:cNvSpPr txBox="1">
            <a:spLocks/>
          </p:cNvSpPr>
          <p:nvPr/>
        </p:nvSpPr>
        <p:spPr>
          <a:xfrm>
            <a:off x="6382496" y="10000204"/>
            <a:ext cx="11655185" cy="1643155"/>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dirty="0" smtClean="0">
                <a:solidFill>
                  <a:schemeClr val="bg1"/>
                </a:solidFill>
                <a:latin typeface="Akkurat" panose="02000503030000020004" pitchFamily="2" charset="0"/>
                <a:cs typeface="Lato Regular"/>
              </a:rPr>
              <a:t>Sue Marriage, Project Lead, Better Suburbs</a:t>
            </a:r>
          </a:p>
          <a:p>
            <a:r>
              <a:rPr lang="en-US" sz="2800" dirty="0" smtClean="0">
                <a:solidFill>
                  <a:schemeClr val="bg1"/>
                </a:solidFill>
                <a:latin typeface="Akkurat" panose="02000503030000020004" pitchFamily="2" charset="0"/>
                <a:cs typeface="Lato Regular"/>
              </a:rPr>
              <a:t>Transport </a:t>
            </a:r>
            <a:r>
              <a:rPr lang="en-US" sz="2800" dirty="0">
                <a:solidFill>
                  <a:schemeClr val="bg1"/>
                </a:solidFill>
                <a:latin typeface="Akkurat" panose="02000503030000020004" pitchFamily="2" charset="0"/>
                <a:cs typeface="Lato Regular"/>
              </a:rPr>
              <a:t>Canberra and City </a:t>
            </a:r>
            <a:r>
              <a:rPr lang="en-US" sz="2800" dirty="0" smtClean="0">
                <a:solidFill>
                  <a:schemeClr val="bg1"/>
                </a:solidFill>
                <a:latin typeface="Akkurat" panose="02000503030000020004" pitchFamily="2" charset="0"/>
                <a:cs typeface="Lato Regular"/>
              </a:rPr>
              <a:t>Services</a:t>
            </a:r>
            <a:endParaRPr lang="en-US" sz="2800" dirty="0">
              <a:solidFill>
                <a:schemeClr val="bg1"/>
              </a:solidFill>
              <a:latin typeface="Akkurat" panose="02000503030000020004" pitchFamily="2" charset="0"/>
              <a:cs typeface="Lato Regular"/>
            </a:endParaRPr>
          </a:p>
        </p:txBody>
      </p:sp>
    </p:spTree>
    <p:extLst>
      <p:ext uri="{BB962C8B-B14F-4D97-AF65-F5344CB8AC3E}">
        <p14:creationId xmlns:p14="http://schemas.microsoft.com/office/powerpoint/2010/main" val="1312458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165" y="2242930"/>
            <a:ext cx="12854503" cy="10000405"/>
          </a:xfrm>
          <a:prstGeom prst="rect">
            <a:avLst/>
          </a:prstGeom>
        </p:spPr>
      </p:pic>
      <p:sp>
        <p:nvSpPr>
          <p:cNvPr id="25" name="TextBox 24"/>
          <p:cNvSpPr txBox="1"/>
          <p:nvPr/>
        </p:nvSpPr>
        <p:spPr>
          <a:xfrm>
            <a:off x="2521252" y="376234"/>
            <a:ext cx="15359939"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Akkurat" panose="02000503030000020004" pitchFamily="2" charset="0"/>
                <a:ea typeface="Lato" charset="0"/>
                <a:cs typeface="Lato" charset="0"/>
              </a:rPr>
              <a:t>STOP doing to improve experience</a:t>
            </a:r>
            <a:endParaRPr lang="id-ID" sz="7200" b="1" dirty="0">
              <a:solidFill>
                <a:schemeClr val="tx2"/>
              </a:solidFill>
              <a:latin typeface="Akkurat" panose="02000503030000020004" pitchFamily="2" charset="0"/>
              <a:ea typeface="Lato" charset="0"/>
              <a:cs typeface="Lato" charset="0"/>
            </a:endParaRPr>
          </a:p>
        </p:txBody>
      </p:sp>
      <p:sp>
        <p:nvSpPr>
          <p:cNvPr id="28" name="Oval 27"/>
          <p:cNvSpPr>
            <a:spLocks noChangeAspect="1"/>
          </p:cNvSpPr>
          <p:nvPr/>
        </p:nvSpPr>
        <p:spPr>
          <a:xfrm>
            <a:off x="1433968" y="607327"/>
            <a:ext cx="1027094" cy="1027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9" name="Oval 28"/>
          <p:cNvSpPr>
            <a:spLocks noChangeAspect="1"/>
          </p:cNvSpPr>
          <p:nvPr/>
        </p:nvSpPr>
        <p:spPr>
          <a:xfrm>
            <a:off x="370924" y="563078"/>
            <a:ext cx="1027094" cy="102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1" name="Oval 30"/>
          <p:cNvSpPr>
            <a:spLocks noChangeAspect="1"/>
          </p:cNvSpPr>
          <p:nvPr/>
        </p:nvSpPr>
        <p:spPr>
          <a:xfrm>
            <a:off x="920421" y="943889"/>
            <a:ext cx="1027094" cy="102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5" name="Shape 2629"/>
          <p:cNvSpPr/>
          <p:nvPr/>
        </p:nvSpPr>
        <p:spPr>
          <a:xfrm>
            <a:off x="839208" y="11469556"/>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kkurat" panose="02000503030000020004" pitchFamily="2" charset="0"/>
              <a:ea typeface="Lato Light" charset="0"/>
              <a:cs typeface="Lato Light" charset="0"/>
            </a:endParaRPr>
          </a:p>
        </p:txBody>
      </p:sp>
      <p:pic>
        <p:nvPicPr>
          <p:cNvPr id="2" name="Picture 1"/>
          <p:cNvPicPr>
            <a:picLocks noChangeAspect="1"/>
          </p:cNvPicPr>
          <p:nvPr/>
        </p:nvPicPr>
        <p:blipFill>
          <a:blip r:embed="rId4"/>
          <a:stretch>
            <a:fillRect/>
          </a:stretch>
        </p:blipFill>
        <p:spPr>
          <a:xfrm>
            <a:off x="18487412" y="0"/>
            <a:ext cx="5890238" cy="3788560"/>
          </a:xfrm>
          <a:prstGeom prst="rect">
            <a:avLst/>
          </a:prstGeom>
        </p:spPr>
      </p:pic>
      <p:sp>
        <p:nvSpPr>
          <p:cNvPr id="19" name="Subtitle 2"/>
          <p:cNvSpPr txBox="1">
            <a:spLocks/>
          </p:cNvSpPr>
          <p:nvPr/>
        </p:nvSpPr>
        <p:spPr>
          <a:xfrm>
            <a:off x="7044837" y="1590438"/>
            <a:ext cx="6312760" cy="792078"/>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Akkurat" panose="02000503030000020004" pitchFamily="2" charset="0"/>
                <a:cs typeface="Lato Light"/>
              </a:rPr>
              <a:t>Doing to improve our experience</a:t>
            </a:r>
            <a:endParaRPr lang="en-US" sz="3100" dirty="0">
              <a:solidFill>
                <a:schemeClr val="accent1"/>
              </a:solidFill>
              <a:latin typeface="Akkurat" panose="02000503030000020004" pitchFamily="2" charset="0"/>
              <a:cs typeface="Lato Light"/>
            </a:endParaRPr>
          </a:p>
        </p:txBody>
      </p:sp>
      <p:sp>
        <p:nvSpPr>
          <p:cNvPr id="14" name="TextBox 13"/>
          <p:cNvSpPr txBox="1"/>
          <p:nvPr/>
        </p:nvSpPr>
        <p:spPr>
          <a:xfrm>
            <a:off x="768958" y="4380359"/>
            <a:ext cx="4728539" cy="2862322"/>
          </a:xfrm>
          <a:prstGeom prst="rect">
            <a:avLst/>
          </a:prstGeom>
          <a:solidFill>
            <a:schemeClr val="bg1"/>
          </a:solidFill>
        </p:spPr>
        <p:txBody>
          <a:bodyPr wrap="square" rtlCol="0">
            <a:spAutoFit/>
          </a:bodyPr>
          <a:lstStyle/>
          <a:p>
            <a:r>
              <a:rPr lang="en-AU" sz="1800" dirty="0" smtClean="0"/>
              <a:t>‘</a:t>
            </a:r>
            <a:r>
              <a:rPr lang="en-AU" sz="2000" dirty="0" smtClean="0"/>
              <a:t>Splitting services that could be managed in one Department/ team between many departments/teams’</a:t>
            </a:r>
          </a:p>
          <a:p>
            <a:endParaRPr lang="en-AU" sz="2000" dirty="0"/>
          </a:p>
          <a:p>
            <a:endParaRPr lang="en-AU" sz="2000" dirty="0" smtClean="0"/>
          </a:p>
          <a:p>
            <a:r>
              <a:rPr lang="en-AU" sz="2000" dirty="0" smtClean="0"/>
              <a:t>“ Stop seeing TCCS as a business – instead see it as a foundation for wellbeing of our people and environment’</a:t>
            </a:r>
            <a:endParaRPr lang="en-AU" sz="2000" dirty="0"/>
          </a:p>
        </p:txBody>
      </p:sp>
      <p:sp>
        <p:nvSpPr>
          <p:cNvPr id="17" name="TextBox 16"/>
          <p:cNvSpPr txBox="1"/>
          <p:nvPr/>
        </p:nvSpPr>
        <p:spPr>
          <a:xfrm>
            <a:off x="17404883" y="4802660"/>
            <a:ext cx="5283200" cy="1631216"/>
          </a:xfrm>
          <a:prstGeom prst="rect">
            <a:avLst/>
          </a:prstGeom>
          <a:solidFill>
            <a:schemeClr val="bg1"/>
          </a:solidFill>
        </p:spPr>
        <p:txBody>
          <a:bodyPr wrap="square" rtlCol="0">
            <a:spAutoFit/>
          </a:bodyPr>
          <a:lstStyle/>
          <a:p>
            <a:r>
              <a:rPr lang="en-AU" sz="2000" dirty="0" smtClean="0"/>
              <a:t>‘stop cutting library services’</a:t>
            </a:r>
          </a:p>
          <a:p>
            <a:endParaRPr lang="en-AU" sz="2000" dirty="0"/>
          </a:p>
          <a:p>
            <a:r>
              <a:rPr lang="en-AU" sz="2000" dirty="0" smtClean="0"/>
              <a:t>‘cutting the budget for lawn mowing and weeding – labour based activity so efficiencies are limited’</a:t>
            </a:r>
            <a:endParaRPr lang="en-AU" sz="2000" dirty="0"/>
          </a:p>
        </p:txBody>
      </p:sp>
      <p:sp>
        <p:nvSpPr>
          <p:cNvPr id="21" name="TextBox 20"/>
          <p:cNvSpPr txBox="1"/>
          <p:nvPr/>
        </p:nvSpPr>
        <p:spPr>
          <a:xfrm>
            <a:off x="17404883" y="8328561"/>
            <a:ext cx="5017433" cy="1323439"/>
          </a:xfrm>
          <a:prstGeom prst="rect">
            <a:avLst/>
          </a:prstGeom>
          <a:solidFill>
            <a:schemeClr val="bg1"/>
          </a:solidFill>
        </p:spPr>
        <p:txBody>
          <a:bodyPr wrap="square" rtlCol="0">
            <a:spAutoFit/>
          </a:bodyPr>
          <a:lstStyle/>
          <a:p>
            <a:r>
              <a:rPr lang="en-AU" sz="2000" dirty="0" smtClean="0"/>
              <a:t>‘ closing toilets’</a:t>
            </a:r>
          </a:p>
          <a:p>
            <a:endParaRPr lang="en-AU" sz="2000" dirty="0"/>
          </a:p>
          <a:p>
            <a:r>
              <a:rPr lang="en-AU" sz="2000" dirty="0" smtClean="0"/>
              <a:t>‘decommissioning BBQs without replacements’</a:t>
            </a:r>
            <a:endParaRPr lang="en-AU" sz="2000" dirty="0"/>
          </a:p>
        </p:txBody>
      </p:sp>
      <p:cxnSp>
        <p:nvCxnSpPr>
          <p:cNvPr id="24" name="Straight Connector 23"/>
          <p:cNvCxnSpPr/>
          <p:nvPr/>
        </p:nvCxnSpPr>
        <p:spPr>
          <a:xfrm>
            <a:off x="5953760" y="5811520"/>
            <a:ext cx="3474720" cy="19913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476480" y="5080000"/>
            <a:ext cx="4592320" cy="2919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357597" y="6990080"/>
            <a:ext cx="3393700" cy="15443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803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487628" y="390672"/>
            <a:ext cx="15871681"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Akkurat" panose="02000503030000020004" pitchFamily="2" charset="0"/>
                <a:ea typeface="Lato" charset="0"/>
                <a:cs typeface="Lato" charset="0"/>
              </a:rPr>
              <a:t>STOP doing to improve experience</a:t>
            </a:r>
            <a:endParaRPr lang="id-ID" sz="7200" b="1" dirty="0">
              <a:solidFill>
                <a:schemeClr val="tx2"/>
              </a:solidFill>
              <a:latin typeface="Akkurat" panose="02000503030000020004" pitchFamily="2" charset="0"/>
              <a:ea typeface="Lato" charset="0"/>
              <a:cs typeface="Lato" charset="0"/>
            </a:endParaRPr>
          </a:p>
        </p:txBody>
      </p:sp>
      <p:sp>
        <p:nvSpPr>
          <p:cNvPr id="28" name="Oval 27"/>
          <p:cNvSpPr>
            <a:spLocks noChangeAspect="1"/>
          </p:cNvSpPr>
          <p:nvPr/>
        </p:nvSpPr>
        <p:spPr>
          <a:xfrm>
            <a:off x="1433968" y="607327"/>
            <a:ext cx="1027094" cy="1027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9" name="Oval 28"/>
          <p:cNvSpPr>
            <a:spLocks noChangeAspect="1"/>
          </p:cNvSpPr>
          <p:nvPr/>
        </p:nvSpPr>
        <p:spPr>
          <a:xfrm>
            <a:off x="370924" y="563078"/>
            <a:ext cx="1027094" cy="102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1" name="Oval 30"/>
          <p:cNvSpPr>
            <a:spLocks noChangeAspect="1"/>
          </p:cNvSpPr>
          <p:nvPr/>
        </p:nvSpPr>
        <p:spPr>
          <a:xfrm>
            <a:off x="920421" y="943889"/>
            <a:ext cx="1027094" cy="102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5" name="Shape 2629"/>
          <p:cNvSpPr/>
          <p:nvPr/>
        </p:nvSpPr>
        <p:spPr>
          <a:xfrm>
            <a:off x="839208" y="11469556"/>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kkurat" panose="02000503030000020004" pitchFamily="2" charset="0"/>
              <a:ea typeface="Lato Light" charset="0"/>
              <a:cs typeface="Lato Light" charset="0"/>
            </a:endParaRPr>
          </a:p>
        </p:txBody>
      </p:sp>
      <p:pic>
        <p:nvPicPr>
          <p:cNvPr id="2" name="Picture 1"/>
          <p:cNvPicPr>
            <a:picLocks noChangeAspect="1"/>
          </p:cNvPicPr>
          <p:nvPr/>
        </p:nvPicPr>
        <p:blipFill>
          <a:blip r:embed="rId3"/>
          <a:stretch>
            <a:fillRect/>
          </a:stretch>
        </p:blipFill>
        <p:spPr>
          <a:xfrm>
            <a:off x="18487412" y="0"/>
            <a:ext cx="5890238" cy="3788560"/>
          </a:xfrm>
          <a:prstGeom prst="rect">
            <a:avLst/>
          </a:prstGeom>
        </p:spPr>
      </p:pic>
      <p:sp>
        <p:nvSpPr>
          <p:cNvPr id="4" name="TextBox 3"/>
          <p:cNvSpPr txBox="1"/>
          <p:nvPr/>
        </p:nvSpPr>
        <p:spPr>
          <a:xfrm>
            <a:off x="846063" y="2105934"/>
            <a:ext cx="5497052" cy="2492990"/>
          </a:xfrm>
          <a:prstGeom prst="rect">
            <a:avLst/>
          </a:prstGeom>
          <a:noFill/>
        </p:spPr>
        <p:txBody>
          <a:bodyPr wrap="square" rtlCol="0">
            <a:spAutoFit/>
          </a:bodyPr>
          <a:lstStyle/>
          <a:p>
            <a:r>
              <a:rPr lang="en-AU" dirty="0" smtClean="0"/>
              <a:t>Roads</a:t>
            </a:r>
          </a:p>
          <a:p>
            <a:r>
              <a:rPr lang="en-AU" sz="2000" dirty="0" smtClean="0"/>
              <a:t>Issuing contracts for fragmented road repair work that is inefficient</a:t>
            </a:r>
          </a:p>
          <a:p>
            <a:r>
              <a:rPr lang="en-AU" sz="2000" dirty="0" smtClean="0"/>
              <a:t>Roads in ACT are in excellent condition and could have less spent on them</a:t>
            </a:r>
          </a:p>
          <a:p>
            <a:r>
              <a:rPr lang="en-AU" sz="2000" dirty="0" smtClean="0"/>
              <a:t>Resurfacing roads that do not need it. Fill potholes first.</a:t>
            </a:r>
            <a:endParaRPr lang="en-AU" sz="2000" dirty="0"/>
          </a:p>
        </p:txBody>
      </p:sp>
      <p:sp>
        <p:nvSpPr>
          <p:cNvPr id="5" name="TextBox 4"/>
          <p:cNvSpPr txBox="1"/>
          <p:nvPr/>
        </p:nvSpPr>
        <p:spPr>
          <a:xfrm>
            <a:off x="884471" y="4870226"/>
            <a:ext cx="5497052" cy="3416320"/>
          </a:xfrm>
          <a:prstGeom prst="rect">
            <a:avLst/>
          </a:prstGeom>
          <a:noFill/>
        </p:spPr>
        <p:txBody>
          <a:bodyPr wrap="square" rtlCol="0">
            <a:spAutoFit/>
          </a:bodyPr>
          <a:lstStyle/>
          <a:p>
            <a:r>
              <a:rPr lang="en-AU" dirty="0" smtClean="0"/>
              <a:t>Paths and verges</a:t>
            </a:r>
          </a:p>
          <a:p>
            <a:r>
              <a:rPr lang="en-AU" sz="2000" dirty="0" smtClean="0"/>
              <a:t>Concentrate lighting around ponds and lakes instead of near roads</a:t>
            </a:r>
          </a:p>
          <a:p>
            <a:r>
              <a:rPr lang="en-AU" sz="2000" dirty="0" smtClean="0"/>
              <a:t>Allowing developers to install fences that block paths</a:t>
            </a:r>
          </a:p>
          <a:p>
            <a:r>
              <a:rPr lang="en-AU" sz="2000" dirty="0" smtClean="0"/>
              <a:t>Building shared paths and bike paths on top of equestrian trails</a:t>
            </a:r>
          </a:p>
          <a:p>
            <a:r>
              <a:rPr lang="en-AU" sz="2000" dirty="0" smtClean="0"/>
              <a:t>Resealing paths without good removal of grass in the old path</a:t>
            </a:r>
          </a:p>
          <a:p>
            <a:r>
              <a:rPr lang="en-AU" sz="2000" dirty="0" smtClean="0"/>
              <a:t>Stop making paths from asphalt and concrete</a:t>
            </a:r>
          </a:p>
        </p:txBody>
      </p:sp>
      <p:sp>
        <p:nvSpPr>
          <p:cNvPr id="6" name="TextBox 5"/>
          <p:cNvSpPr txBox="1"/>
          <p:nvPr/>
        </p:nvSpPr>
        <p:spPr>
          <a:xfrm>
            <a:off x="6480286" y="2412795"/>
            <a:ext cx="3638550" cy="1261884"/>
          </a:xfrm>
          <a:prstGeom prst="rect">
            <a:avLst/>
          </a:prstGeom>
          <a:noFill/>
        </p:spPr>
        <p:txBody>
          <a:bodyPr wrap="square" rtlCol="0">
            <a:spAutoFit/>
          </a:bodyPr>
          <a:lstStyle/>
          <a:p>
            <a:r>
              <a:rPr lang="en-AU" dirty="0" smtClean="0"/>
              <a:t>Streetlights</a:t>
            </a:r>
          </a:p>
          <a:p>
            <a:r>
              <a:rPr lang="en-AU" sz="2000" dirty="0" smtClean="0"/>
              <a:t>Leaving banks of lights off for too long - unsafe</a:t>
            </a:r>
          </a:p>
        </p:txBody>
      </p:sp>
      <p:sp>
        <p:nvSpPr>
          <p:cNvPr id="7" name="TextBox 6"/>
          <p:cNvSpPr txBox="1"/>
          <p:nvPr/>
        </p:nvSpPr>
        <p:spPr>
          <a:xfrm>
            <a:off x="920421" y="9161171"/>
            <a:ext cx="4336192" cy="2185214"/>
          </a:xfrm>
          <a:prstGeom prst="rect">
            <a:avLst/>
          </a:prstGeom>
          <a:solidFill>
            <a:schemeClr val="bg1"/>
          </a:solidFill>
        </p:spPr>
        <p:txBody>
          <a:bodyPr wrap="square" rtlCol="0">
            <a:spAutoFit/>
          </a:bodyPr>
          <a:lstStyle/>
          <a:p>
            <a:r>
              <a:rPr lang="en-AU" dirty="0" smtClean="0"/>
              <a:t>Urban trees</a:t>
            </a:r>
          </a:p>
          <a:p>
            <a:r>
              <a:rPr lang="en-AU" sz="2000" dirty="0" smtClean="0"/>
              <a:t>Planting gum trees!</a:t>
            </a:r>
          </a:p>
          <a:p>
            <a:r>
              <a:rPr lang="en-AU" sz="2000" dirty="0" smtClean="0"/>
              <a:t>The inflexible policy of private tree removal on suburban blocks</a:t>
            </a:r>
          </a:p>
          <a:p>
            <a:r>
              <a:rPr lang="en-AU" sz="2000" dirty="0" smtClean="0"/>
              <a:t>Removing trees on public land without replacing them</a:t>
            </a:r>
          </a:p>
        </p:txBody>
      </p:sp>
      <p:sp>
        <p:nvSpPr>
          <p:cNvPr id="8" name="TextBox 7"/>
          <p:cNvSpPr txBox="1"/>
          <p:nvPr/>
        </p:nvSpPr>
        <p:spPr>
          <a:xfrm>
            <a:off x="6447243" y="4146951"/>
            <a:ext cx="4283478" cy="2431435"/>
          </a:xfrm>
          <a:prstGeom prst="rect">
            <a:avLst/>
          </a:prstGeom>
          <a:noFill/>
        </p:spPr>
        <p:txBody>
          <a:bodyPr wrap="square" rtlCol="0">
            <a:spAutoFit/>
          </a:bodyPr>
          <a:lstStyle/>
          <a:p>
            <a:r>
              <a:rPr lang="en-AU" dirty="0" smtClean="0"/>
              <a:t>Stormwater/Lakes and Ponds</a:t>
            </a:r>
          </a:p>
          <a:p>
            <a:r>
              <a:rPr lang="en-AU" sz="2000" dirty="0" smtClean="0"/>
              <a:t>Trying to slow stormwater down, outside of the catchments</a:t>
            </a:r>
          </a:p>
          <a:p>
            <a:r>
              <a:rPr lang="en-AU" sz="2000" dirty="0" smtClean="0"/>
              <a:t>Ignoring the visitor value of our lakes and ponds</a:t>
            </a:r>
          </a:p>
        </p:txBody>
      </p:sp>
      <p:sp>
        <p:nvSpPr>
          <p:cNvPr id="10" name="TextBox 9"/>
          <p:cNvSpPr txBox="1"/>
          <p:nvPr/>
        </p:nvSpPr>
        <p:spPr>
          <a:xfrm>
            <a:off x="6343115" y="7070828"/>
            <a:ext cx="4753035" cy="2431435"/>
          </a:xfrm>
          <a:prstGeom prst="rect">
            <a:avLst/>
          </a:prstGeom>
          <a:noFill/>
        </p:spPr>
        <p:txBody>
          <a:bodyPr wrap="square" rtlCol="0">
            <a:spAutoFit/>
          </a:bodyPr>
          <a:lstStyle/>
          <a:p>
            <a:r>
              <a:rPr lang="en-AU" dirty="0" smtClean="0"/>
              <a:t>Open Space (waste/toilets)</a:t>
            </a:r>
          </a:p>
          <a:p>
            <a:r>
              <a:rPr lang="en-AU" sz="2000" dirty="0" smtClean="0"/>
              <a:t>Regarding toilets as an expense we can do without</a:t>
            </a:r>
          </a:p>
          <a:p>
            <a:r>
              <a:rPr lang="en-AU" sz="2000" dirty="0" smtClean="0"/>
              <a:t>Closing toilets</a:t>
            </a:r>
          </a:p>
          <a:p>
            <a:endParaRPr lang="en-AU" sz="2000" dirty="0" smtClean="0"/>
          </a:p>
        </p:txBody>
      </p:sp>
      <p:sp>
        <p:nvSpPr>
          <p:cNvPr id="11" name="TextBox 10"/>
          <p:cNvSpPr txBox="1"/>
          <p:nvPr/>
        </p:nvSpPr>
        <p:spPr>
          <a:xfrm>
            <a:off x="10998543" y="2025961"/>
            <a:ext cx="3812317" cy="1261884"/>
          </a:xfrm>
          <a:prstGeom prst="rect">
            <a:avLst/>
          </a:prstGeom>
          <a:noFill/>
        </p:spPr>
        <p:txBody>
          <a:bodyPr wrap="square" rtlCol="0">
            <a:spAutoFit/>
          </a:bodyPr>
          <a:lstStyle/>
          <a:p>
            <a:r>
              <a:rPr lang="en-AU" dirty="0" smtClean="0"/>
              <a:t>Waste</a:t>
            </a:r>
          </a:p>
          <a:p>
            <a:r>
              <a:rPr lang="en-AU" sz="2000" dirty="0" smtClean="0"/>
              <a:t>Ignoring poor recycling practices</a:t>
            </a:r>
          </a:p>
        </p:txBody>
      </p:sp>
      <p:sp>
        <p:nvSpPr>
          <p:cNvPr id="12" name="TextBox 11"/>
          <p:cNvSpPr txBox="1"/>
          <p:nvPr/>
        </p:nvSpPr>
        <p:spPr>
          <a:xfrm>
            <a:off x="14739453" y="4598924"/>
            <a:ext cx="3907567" cy="2185214"/>
          </a:xfrm>
          <a:prstGeom prst="rect">
            <a:avLst/>
          </a:prstGeom>
          <a:noFill/>
        </p:spPr>
        <p:txBody>
          <a:bodyPr wrap="square" rtlCol="0">
            <a:spAutoFit/>
          </a:bodyPr>
          <a:lstStyle/>
          <a:p>
            <a:r>
              <a:rPr lang="en-AU" dirty="0" smtClean="0"/>
              <a:t>Libraries</a:t>
            </a:r>
          </a:p>
          <a:p>
            <a:r>
              <a:rPr lang="en-AU" sz="2000" dirty="0" smtClean="0"/>
              <a:t>Cutting library services.</a:t>
            </a:r>
          </a:p>
          <a:p>
            <a:r>
              <a:rPr lang="en-AU" sz="2000" dirty="0" smtClean="0"/>
              <a:t>Having so many libraries – less but better</a:t>
            </a:r>
          </a:p>
          <a:p>
            <a:r>
              <a:rPr lang="en-AU" sz="2000" dirty="0" smtClean="0"/>
              <a:t>Having libraries that are not located with shops</a:t>
            </a:r>
          </a:p>
        </p:txBody>
      </p:sp>
      <p:sp>
        <p:nvSpPr>
          <p:cNvPr id="13" name="TextBox 12"/>
          <p:cNvSpPr txBox="1"/>
          <p:nvPr/>
        </p:nvSpPr>
        <p:spPr>
          <a:xfrm>
            <a:off x="14790008" y="2004843"/>
            <a:ext cx="3286125" cy="2800767"/>
          </a:xfrm>
          <a:prstGeom prst="rect">
            <a:avLst/>
          </a:prstGeom>
          <a:noFill/>
        </p:spPr>
        <p:txBody>
          <a:bodyPr wrap="square" rtlCol="0">
            <a:spAutoFit/>
          </a:bodyPr>
          <a:lstStyle/>
          <a:p>
            <a:r>
              <a:rPr lang="en-AU" dirty="0" smtClean="0"/>
              <a:t>Dog ownership</a:t>
            </a:r>
          </a:p>
          <a:p>
            <a:r>
              <a:rPr lang="en-AU" sz="2000" dirty="0" smtClean="0"/>
              <a:t>Delivering animal services and work better with other non-profit groups</a:t>
            </a:r>
          </a:p>
          <a:p>
            <a:r>
              <a:rPr lang="en-AU" sz="2000" dirty="0" smtClean="0"/>
              <a:t>Stop being soft, give punishment to ongoing offenders</a:t>
            </a:r>
          </a:p>
          <a:p>
            <a:endParaRPr lang="en-AU" sz="2000" dirty="0"/>
          </a:p>
        </p:txBody>
      </p:sp>
      <p:sp>
        <p:nvSpPr>
          <p:cNvPr id="15" name="TextBox 14"/>
          <p:cNvSpPr txBox="1"/>
          <p:nvPr/>
        </p:nvSpPr>
        <p:spPr>
          <a:xfrm>
            <a:off x="10730721" y="3674679"/>
            <a:ext cx="3495032" cy="2739211"/>
          </a:xfrm>
          <a:prstGeom prst="rect">
            <a:avLst/>
          </a:prstGeom>
          <a:noFill/>
        </p:spPr>
        <p:txBody>
          <a:bodyPr wrap="square" rtlCol="0">
            <a:spAutoFit/>
          </a:bodyPr>
          <a:lstStyle/>
          <a:p>
            <a:r>
              <a:rPr lang="en-AU" dirty="0" smtClean="0"/>
              <a:t>Shopping experience</a:t>
            </a:r>
          </a:p>
          <a:p>
            <a:r>
              <a:rPr lang="en-AU" sz="2000" dirty="0" smtClean="0"/>
              <a:t>Allowing charity harassers outside of shopping centres</a:t>
            </a:r>
          </a:p>
          <a:p>
            <a:r>
              <a:rPr lang="en-AU" sz="2000" dirty="0" smtClean="0"/>
              <a:t>Leaving so long between refurbishments</a:t>
            </a:r>
          </a:p>
          <a:p>
            <a:endParaRPr lang="en-AU" sz="2000" dirty="0"/>
          </a:p>
        </p:txBody>
      </p:sp>
      <p:sp>
        <p:nvSpPr>
          <p:cNvPr id="18" name="TextBox 17"/>
          <p:cNvSpPr txBox="1"/>
          <p:nvPr/>
        </p:nvSpPr>
        <p:spPr>
          <a:xfrm>
            <a:off x="18866953" y="3976300"/>
            <a:ext cx="5537114" cy="954107"/>
          </a:xfrm>
          <a:prstGeom prst="rect">
            <a:avLst/>
          </a:prstGeom>
          <a:solidFill>
            <a:schemeClr val="bg1"/>
          </a:solidFill>
        </p:spPr>
        <p:txBody>
          <a:bodyPr wrap="square" rtlCol="0">
            <a:spAutoFit/>
          </a:bodyPr>
          <a:lstStyle/>
          <a:p>
            <a:r>
              <a:rPr lang="en-AU" dirty="0" smtClean="0"/>
              <a:t>Graffiti</a:t>
            </a:r>
          </a:p>
          <a:p>
            <a:r>
              <a:rPr lang="en-AU" sz="2000" dirty="0" smtClean="0"/>
              <a:t>Ignoring it!</a:t>
            </a:r>
          </a:p>
        </p:txBody>
      </p:sp>
      <p:sp>
        <p:nvSpPr>
          <p:cNvPr id="22" name="TextBox 21"/>
          <p:cNvSpPr txBox="1"/>
          <p:nvPr/>
        </p:nvSpPr>
        <p:spPr>
          <a:xfrm>
            <a:off x="18866953" y="5202448"/>
            <a:ext cx="5422814" cy="1261884"/>
          </a:xfrm>
          <a:prstGeom prst="rect">
            <a:avLst/>
          </a:prstGeom>
          <a:solidFill>
            <a:schemeClr val="bg1"/>
          </a:solidFill>
        </p:spPr>
        <p:txBody>
          <a:bodyPr wrap="square" rtlCol="0">
            <a:spAutoFit/>
          </a:bodyPr>
          <a:lstStyle/>
          <a:p>
            <a:r>
              <a:rPr lang="en-AU" dirty="0" smtClean="0"/>
              <a:t>Community ovals</a:t>
            </a:r>
          </a:p>
          <a:p>
            <a:r>
              <a:rPr lang="en-AU" sz="2000" dirty="0" smtClean="0"/>
              <a:t>Wasting water</a:t>
            </a:r>
          </a:p>
          <a:p>
            <a:r>
              <a:rPr lang="en-AU" sz="2000" dirty="0" smtClean="0"/>
              <a:t>Automatic watering when sport is on</a:t>
            </a:r>
          </a:p>
        </p:txBody>
      </p:sp>
      <p:sp>
        <p:nvSpPr>
          <p:cNvPr id="23" name="TextBox 22"/>
          <p:cNvSpPr txBox="1"/>
          <p:nvPr/>
        </p:nvSpPr>
        <p:spPr>
          <a:xfrm>
            <a:off x="6170049" y="9597721"/>
            <a:ext cx="5758249" cy="2492990"/>
          </a:xfrm>
          <a:prstGeom prst="rect">
            <a:avLst/>
          </a:prstGeom>
          <a:noFill/>
        </p:spPr>
        <p:txBody>
          <a:bodyPr wrap="square" rtlCol="0">
            <a:spAutoFit/>
          </a:bodyPr>
          <a:lstStyle/>
          <a:p>
            <a:r>
              <a:rPr lang="en-AU" dirty="0" smtClean="0"/>
              <a:t>Open space/parks</a:t>
            </a:r>
          </a:p>
          <a:p>
            <a:r>
              <a:rPr lang="en-AU" sz="2000" dirty="0" smtClean="0"/>
              <a:t>Decommissioning BBQs without replacement (multiple)</a:t>
            </a:r>
          </a:p>
          <a:p>
            <a:r>
              <a:rPr lang="en-AU" sz="2000" dirty="0" smtClean="0"/>
              <a:t>Using heavy diesel mowers; cutting the budget for mowing and weeding – aesthetics</a:t>
            </a:r>
          </a:p>
          <a:p>
            <a:r>
              <a:rPr lang="en-AU" sz="2000" dirty="0" smtClean="0"/>
              <a:t>Stop mowing areas that could be used for bio-diversity</a:t>
            </a:r>
          </a:p>
        </p:txBody>
      </p:sp>
      <p:sp>
        <p:nvSpPr>
          <p:cNvPr id="24" name="TextBox 23"/>
          <p:cNvSpPr txBox="1"/>
          <p:nvPr/>
        </p:nvSpPr>
        <p:spPr>
          <a:xfrm>
            <a:off x="11001930" y="7070828"/>
            <a:ext cx="7191632" cy="1569660"/>
          </a:xfrm>
          <a:prstGeom prst="rect">
            <a:avLst/>
          </a:prstGeom>
          <a:solidFill>
            <a:schemeClr val="bg1"/>
          </a:solidFill>
        </p:spPr>
        <p:txBody>
          <a:bodyPr wrap="square" rtlCol="0">
            <a:spAutoFit/>
          </a:bodyPr>
          <a:lstStyle/>
          <a:p>
            <a:r>
              <a:rPr lang="en-AU" dirty="0" smtClean="0"/>
              <a:t>Playgrounds</a:t>
            </a:r>
          </a:p>
          <a:p>
            <a:r>
              <a:rPr lang="en-AU" sz="2000" dirty="0" smtClean="0"/>
              <a:t>Providing poor amenity in some suburbs – equitable</a:t>
            </a:r>
          </a:p>
          <a:p>
            <a:r>
              <a:rPr lang="en-AU" sz="2000" dirty="0" smtClean="0"/>
              <a:t>Maintaining old parks in old areas – with old equipment</a:t>
            </a:r>
          </a:p>
          <a:p>
            <a:r>
              <a:rPr lang="en-AU" sz="2000" dirty="0" smtClean="0"/>
              <a:t>Assuming all young people like to skate!</a:t>
            </a:r>
            <a:endParaRPr lang="en-AU" sz="2000" dirty="0"/>
          </a:p>
        </p:txBody>
      </p:sp>
      <p:sp>
        <p:nvSpPr>
          <p:cNvPr id="26" name="TextBox 25"/>
          <p:cNvSpPr txBox="1"/>
          <p:nvPr/>
        </p:nvSpPr>
        <p:spPr>
          <a:xfrm>
            <a:off x="11912246" y="8948116"/>
            <a:ext cx="7191632" cy="3108543"/>
          </a:xfrm>
          <a:prstGeom prst="rect">
            <a:avLst/>
          </a:prstGeom>
          <a:solidFill>
            <a:schemeClr val="bg1"/>
          </a:solidFill>
        </p:spPr>
        <p:txBody>
          <a:bodyPr wrap="square" rtlCol="0">
            <a:spAutoFit/>
          </a:bodyPr>
          <a:lstStyle/>
          <a:p>
            <a:r>
              <a:rPr lang="en-AU" dirty="0" smtClean="0"/>
              <a:t>General</a:t>
            </a:r>
          </a:p>
          <a:p>
            <a:r>
              <a:rPr lang="en-AU" sz="2000" dirty="0" smtClean="0"/>
              <a:t>Things are obvious and nothing gets done even after its been lobbied. We pay rates in older suburbs but tend to get overlooked</a:t>
            </a:r>
          </a:p>
          <a:p>
            <a:r>
              <a:rPr lang="en-AU" sz="2000" dirty="0" smtClean="0"/>
              <a:t>Stop seeing TCCS as a business – instead see it as foundation for wellbeing of our people and environment</a:t>
            </a:r>
          </a:p>
          <a:p>
            <a:r>
              <a:rPr lang="en-AU" sz="2000" dirty="0" smtClean="0"/>
              <a:t>Wasting money on unnecessary things </a:t>
            </a:r>
          </a:p>
          <a:p>
            <a:r>
              <a:rPr lang="en-AU" sz="2000" dirty="0" smtClean="0"/>
              <a:t>Having so many things of poor quality – less and better</a:t>
            </a:r>
          </a:p>
          <a:p>
            <a:r>
              <a:rPr lang="en-AU" sz="2000" dirty="0" smtClean="0"/>
              <a:t>Focusing on new suburbs only!</a:t>
            </a:r>
          </a:p>
        </p:txBody>
      </p:sp>
    </p:spTree>
    <p:extLst>
      <p:ext uri="{BB962C8B-B14F-4D97-AF65-F5344CB8AC3E}">
        <p14:creationId xmlns:p14="http://schemas.microsoft.com/office/powerpoint/2010/main" val="73268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503" y="1971249"/>
            <a:ext cx="12069859" cy="9497750"/>
          </a:xfrm>
          <a:prstGeom prst="rect">
            <a:avLst/>
          </a:prstGeom>
        </p:spPr>
      </p:pic>
      <p:sp>
        <p:nvSpPr>
          <p:cNvPr id="25" name="TextBox 24"/>
          <p:cNvSpPr txBox="1"/>
          <p:nvPr/>
        </p:nvSpPr>
        <p:spPr>
          <a:xfrm>
            <a:off x="3024148" y="376234"/>
            <a:ext cx="14354150"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Akkurat" panose="02000503030000020004" pitchFamily="2" charset="0"/>
                <a:ea typeface="Lato" charset="0"/>
                <a:cs typeface="Lato" charset="0"/>
              </a:rPr>
              <a:t>Continue to improve experience</a:t>
            </a:r>
            <a:endParaRPr lang="id-ID" sz="7200" b="1" dirty="0">
              <a:solidFill>
                <a:schemeClr val="tx2"/>
              </a:solidFill>
              <a:latin typeface="Akkurat" panose="02000503030000020004" pitchFamily="2" charset="0"/>
              <a:ea typeface="Lato" charset="0"/>
              <a:cs typeface="Lato" charset="0"/>
            </a:endParaRPr>
          </a:p>
        </p:txBody>
      </p:sp>
      <p:sp>
        <p:nvSpPr>
          <p:cNvPr id="28" name="Oval 27"/>
          <p:cNvSpPr>
            <a:spLocks noChangeAspect="1"/>
          </p:cNvSpPr>
          <p:nvPr/>
        </p:nvSpPr>
        <p:spPr>
          <a:xfrm>
            <a:off x="1433968" y="607327"/>
            <a:ext cx="1027094" cy="1027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9" name="Oval 28"/>
          <p:cNvSpPr>
            <a:spLocks noChangeAspect="1"/>
          </p:cNvSpPr>
          <p:nvPr/>
        </p:nvSpPr>
        <p:spPr>
          <a:xfrm>
            <a:off x="370924" y="563078"/>
            <a:ext cx="1027094" cy="102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1" name="Oval 30"/>
          <p:cNvSpPr>
            <a:spLocks noChangeAspect="1"/>
          </p:cNvSpPr>
          <p:nvPr/>
        </p:nvSpPr>
        <p:spPr>
          <a:xfrm>
            <a:off x="920421" y="943889"/>
            <a:ext cx="1027094" cy="102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5" name="Shape 2629"/>
          <p:cNvSpPr/>
          <p:nvPr/>
        </p:nvSpPr>
        <p:spPr>
          <a:xfrm>
            <a:off x="839208" y="11469556"/>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kkurat" panose="02000503030000020004" pitchFamily="2" charset="0"/>
              <a:ea typeface="Lato Light" charset="0"/>
              <a:cs typeface="Lato Light" charset="0"/>
            </a:endParaRPr>
          </a:p>
        </p:txBody>
      </p:sp>
      <p:pic>
        <p:nvPicPr>
          <p:cNvPr id="2" name="Picture 1"/>
          <p:cNvPicPr>
            <a:picLocks noChangeAspect="1"/>
          </p:cNvPicPr>
          <p:nvPr/>
        </p:nvPicPr>
        <p:blipFill>
          <a:blip r:embed="rId4"/>
          <a:stretch>
            <a:fillRect/>
          </a:stretch>
        </p:blipFill>
        <p:spPr>
          <a:xfrm>
            <a:off x="18487412" y="92197"/>
            <a:ext cx="5890238" cy="3788560"/>
          </a:xfrm>
          <a:prstGeom prst="rect">
            <a:avLst/>
          </a:prstGeom>
        </p:spPr>
      </p:pic>
      <p:cxnSp>
        <p:nvCxnSpPr>
          <p:cNvPr id="5" name="Straight Connector 4"/>
          <p:cNvCxnSpPr/>
          <p:nvPr/>
        </p:nvCxnSpPr>
        <p:spPr>
          <a:xfrm>
            <a:off x="3474720" y="5913120"/>
            <a:ext cx="4023360" cy="426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2632" y="6261563"/>
            <a:ext cx="4383032" cy="1323439"/>
          </a:xfrm>
          <a:prstGeom prst="rect">
            <a:avLst/>
          </a:prstGeom>
          <a:noFill/>
        </p:spPr>
        <p:txBody>
          <a:bodyPr wrap="square" rtlCol="0">
            <a:spAutoFit/>
          </a:bodyPr>
          <a:lstStyle/>
          <a:p>
            <a:r>
              <a:rPr lang="en-AU" sz="2000" dirty="0" smtClean="0"/>
              <a:t>‘The Better Suburbs Survey”</a:t>
            </a:r>
          </a:p>
          <a:p>
            <a:endParaRPr lang="en-AU" sz="2000" dirty="0"/>
          </a:p>
          <a:p>
            <a:r>
              <a:rPr lang="en-AU" sz="2000" dirty="0" smtClean="0"/>
              <a:t>Focusing on the experience you are delivering to the people of Canberra</a:t>
            </a:r>
            <a:endParaRPr lang="en-AU" sz="2000" dirty="0"/>
          </a:p>
        </p:txBody>
      </p:sp>
      <p:cxnSp>
        <p:nvCxnSpPr>
          <p:cNvPr id="8" name="Straight Connector 7"/>
          <p:cNvCxnSpPr/>
          <p:nvPr/>
        </p:nvCxnSpPr>
        <p:spPr>
          <a:xfrm flipV="1">
            <a:off x="12578080" y="5405120"/>
            <a:ext cx="3698240" cy="1625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427200" y="6126480"/>
            <a:ext cx="4632960" cy="1323439"/>
          </a:xfrm>
          <a:prstGeom prst="rect">
            <a:avLst/>
          </a:prstGeom>
          <a:solidFill>
            <a:schemeClr val="bg1"/>
          </a:solidFill>
        </p:spPr>
        <p:txBody>
          <a:bodyPr wrap="square" rtlCol="0">
            <a:spAutoFit/>
          </a:bodyPr>
          <a:lstStyle/>
          <a:p>
            <a:r>
              <a:rPr lang="en-AU" sz="2000" dirty="0"/>
              <a:t>We are looking forward to our green bins’</a:t>
            </a:r>
          </a:p>
          <a:p>
            <a:endParaRPr lang="en-AU" sz="2000" dirty="0"/>
          </a:p>
          <a:p>
            <a:r>
              <a:rPr lang="en-AU" sz="2000" dirty="0"/>
              <a:t>‘Cleaning our lake and foreshore’ </a:t>
            </a:r>
          </a:p>
        </p:txBody>
      </p:sp>
      <p:cxnSp>
        <p:nvCxnSpPr>
          <p:cNvPr id="13" name="Straight Connector 12"/>
          <p:cNvCxnSpPr/>
          <p:nvPr/>
        </p:nvCxnSpPr>
        <p:spPr>
          <a:xfrm>
            <a:off x="12578080" y="8035988"/>
            <a:ext cx="2438400" cy="3947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264640" y="8920480"/>
            <a:ext cx="4592320" cy="1323439"/>
          </a:xfrm>
          <a:prstGeom prst="rect">
            <a:avLst/>
          </a:prstGeom>
          <a:noFill/>
        </p:spPr>
        <p:txBody>
          <a:bodyPr wrap="square" rtlCol="0">
            <a:spAutoFit/>
          </a:bodyPr>
          <a:lstStyle/>
          <a:p>
            <a:r>
              <a:rPr lang="en-AU" sz="2000" dirty="0" smtClean="0"/>
              <a:t>Supporting our footpath system</a:t>
            </a:r>
          </a:p>
          <a:p>
            <a:endParaRPr lang="en-AU" sz="2000" dirty="0"/>
          </a:p>
          <a:p>
            <a:r>
              <a:rPr lang="en-AU" sz="2000" dirty="0" smtClean="0"/>
              <a:t>Supporting local parks for use by all ages for exercise and walking dogs</a:t>
            </a:r>
            <a:endParaRPr lang="en-AU" sz="2000" dirty="0"/>
          </a:p>
        </p:txBody>
      </p:sp>
    </p:spTree>
    <p:extLst>
      <p:ext uri="{BB962C8B-B14F-4D97-AF65-F5344CB8AC3E}">
        <p14:creationId xmlns:p14="http://schemas.microsoft.com/office/powerpoint/2010/main" val="17358040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065487" y="390672"/>
            <a:ext cx="14715980"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Akkurat" panose="02000503030000020004" pitchFamily="2" charset="0"/>
                <a:ea typeface="Lato" charset="0"/>
                <a:cs typeface="Lato" charset="0"/>
              </a:rPr>
              <a:t>Explore to share responsibilities</a:t>
            </a:r>
            <a:endParaRPr lang="id-ID" sz="7200" b="1" dirty="0">
              <a:solidFill>
                <a:schemeClr val="tx2"/>
              </a:solidFill>
              <a:latin typeface="Akkurat" panose="02000503030000020004" pitchFamily="2" charset="0"/>
              <a:ea typeface="Lato" charset="0"/>
              <a:cs typeface="Lato" charset="0"/>
            </a:endParaRPr>
          </a:p>
        </p:txBody>
      </p:sp>
      <p:sp>
        <p:nvSpPr>
          <p:cNvPr id="28" name="Oval 27"/>
          <p:cNvSpPr>
            <a:spLocks noChangeAspect="1"/>
          </p:cNvSpPr>
          <p:nvPr/>
        </p:nvSpPr>
        <p:spPr>
          <a:xfrm>
            <a:off x="1433968" y="607327"/>
            <a:ext cx="1027094" cy="1027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9" name="Oval 28"/>
          <p:cNvSpPr>
            <a:spLocks noChangeAspect="1"/>
          </p:cNvSpPr>
          <p:nvPr/>
        </p:nvSpPr>
        <p:spPr>
          <a:xfrm>
            <a:off x="370924" y="563078"/>
            <a:ext cx="1027094" cy="102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1" name="Oval 30"/>
          <p:cNvSpPr>
            <a:spLocks noChangeAspect="1"/>
          </p:cNvSpPr>
          <p:nvPr/>
        </p:nvSpPr>
        <p:spPr>
          <a:xfrm>
            <a:off x="920421" y="943889"/>
            <a:ext cx="1027094" cy="102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5" name="Shape 2629"/>
          <p:cNvSpPr/>
          <p:nvPr/>
        </p:nvSpPr>
        <p:spPr>
          <a:xfrm>
            <a:off x="839208" y="11469556"/>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kkurat" panose="02000503030000020004" pitchFamily="2" charset="0"/>
              <a:ea typeface="Lato Light" charset="0"/>
              <a:cs typeface="Lato Light" charset="0"/>
            </a:endParaRPr>
          </a:p>
        </p:txBody>
      </p:sp>
      <p:pic>
        <p:nvPicPr>
          <p:cNvPr id="2" name="Picture 1"/>
          <p:cNvPicPr>
            <a:picLocks noChangeAspect="1"/>
          </p:cNvPicPr>
          <p:nvPr/>
        </p:nvPicPr>
        <p:blipFill>
          <a:blip r:embed="rId3"/>
          <a:stretch>
            <a:fillRect/>
          </a:stretch>
        </p:blipFill>
        <p:spPr>
          <a:xfrm>
            <a:off x="18487412" y="0"/>
            <a:ext cx="5890238" cy="3788560"/>
          </a:xfrm>
          <a:prstGeom prst="rect">
            <a:avLst/>
          </a:prstGeom>
        </p:spPr>
      </p:pic>
      <p:sp>
        <p:nvSpPr>
          <p:cNvPr id="3" name="TextBox 2"/>
          <p:cNvSpPr txBox="1"/>
          <p:nvPr/>
        </p:nvSpPr>
        <p:spPr>
          <a:xfrm>
            <a:off x="920421" y="2243524"/>
            <a:ext cx="5430468" cy="4585871"/>
          </a:xfrm>
          <a:prstGeom prst="rect">
            <a:avLst/>
          </a:prstGeom>
          <a:noFill/>
        </p:spPr>
        <p:txBody>
          <a:bodyPr wrap="square" rtlCol="0">
            <a:spAutoFit/>
          </a:bodyPr>
          <a:lstStyle/>
          <a:p>
            <a:r>
              <a:rPr lang="en-AU" dirty="0" smtClean="0"/>
              <a:t>Education/ share information</a:t>
            </a:r>
          </a:p>
          <a:p>
            <a:r>
              <a:rPr lang="en-AU" sz="2000" dirty="0" smtClean="0"/>
              <a:t>Make maps and servicing schedules more readily available in one place</a:t>
            </a:r>
          </a:p>
          <a:p>
            <a:r>
              <a:rPr lang="en-AU" sz="2000" dirty="0" smtClean="0"/>
              <a:t>Educate public about responsibility of dogs on leads</a:t>
            </a:r>
          </a:p>
          <a:p>
            <a:r>
              <a:rPr lang="en-AU" sz="2000" dirty="0" smtClean="0"/>
              <a:t>Make clear what urban forest maintenance the community is allowed to do on its own</a:t>
            </a:r>
          </a:p>
          <a:p>
            <a:r>
              <a:rPr lang="en-AU" sz="2000" dirty="0" smtClean="0"/>
              <a:t>Education program to inform more about recycling</a:t>
            </a:r>
          </a:p>
          <a:p>
            <a:r>
              <a:rPr lang="en-AU" sz="2000" dirty="0" smtClean="0"/>
              <a:t>Advice for pruning unleased land</a:t>
            </a:r>
          </a:p>
          <a:p>
            <a:endParaRPr lang="en-AU" sz="2000" dirty="0" smtClean="0"/>
          </a:p>
          <a:p>
            <a:endParaRPr lang="en-AU" sz="2000" dirty="0"/>
          </a:p>
        </p:txBody>
      </p:sp>
      <p:sp>
        <p:nvSpPr>
          <p:cNvPr id="9" name="TextBox 8"/>
          <p:cNvSpPr txBox="1"/>
          <p:nvPr/>
        </p:nvSpPr>
        <p:spPr>
          <a:xfrm>
            <a:off x="1086534" y="6485904"/>
            <a:ext cx="4756478" cy="5262979"/>
          </a:xfrm>
          <a:prstGeom prst="rect">
            <a:avLst/>
          </a:prstGeom>
          <a:solidFill>
            <a:schemeClr val="bg1"/>
          </a:solidFill>
        </p:spPr>
        <p:txBody>
          <a:bodyPr wrap="square" rtlCol="0">
            <a:spAutoFit/>
          </a:bodyPr>
          <a:lstStyle/>
          <a:p>
            <a:r>
              <a:rPr lang="en-AU" dirty="0" smtClean="0"/>
              <a:t>Reporting</a:t>
            </a:r>
          </a:p>
          <a:p>
            <a:r>
              <a:rPr lang="en-AU" sz="2000" dirty="0" smtClean="0"/>
              <a:t>Shopping centre owners to report ‘stray’ shopping trolleys to supermarkets</a:t>
            </a:r>
          </a:p>
          <a:p>
            <a:r>
              <a:rPr lang="en-AU" sz="2000" dirty="0" smtClean="0"/>
              <a:t>Notify </a:t>
            </a:r>
            <a:r>
              <a:rPr lang="en-AU" sz="2000" dirty="0" err="1" smtClean="0"/>
              <a:t>govt</a:t>
            </a:r>
            <a:r>
              <a:rPr lang="en-AU" sz="2000" dirty="0" smtClean="0"/>
              <a:t> when street lights need to be fixed or installed</a:t>
            </a:r>
          </a:p>
          <a:p>
            <a:r>
              <a:rPr lang="en-AU" sz="2000" dirty="0" smtClean="0"/>
              <a:t>More responsibility to community to report street light problems</a:t>
            </a:r>
          </a:p>
          <a:p>
            <a:r>
              <a:rPr lang="en-AU" sz="2000" dirty="0" smtClean="0"/>
              <a:t>Notify about graffiti and investigate options for more legal graffiti sites</a:t>
            </a:r>
          </a:p>
          <a:p>
            <a:r>
              <a:rPr lang="en-AU" sz="2000" dirty="0" smtClean="0"/>
              <a:t>Display contact details for fault reporting for toilets and BBQ – app?</a:t>
            </a:r>
          </a:p>
          <a:p>
            <a:r>
              <a:rPr lang="en-AU" sz="2000" dirty="0" smtClean="0"/>
              <a:t>Notify about weeds overgrown in public places</a:t>
            </a:r>
          </a:p>
          <a:p>
            <a:r>
              <a:rPr lang="en-AU" sz="2000" dirty="0" smtClean="0"/>
              <a:t>Facebook or app to report long grass safety issue</a:t>
            </a:r>
            <a:endParaRPr lang="en-AU" sz="2000" dirty="0"/>
          </a:p>
        </p:txBody>
      </p:sp>
      <p:sp>
        <p:nvSpPr>
          <p:cNvPr id="14" name="TextBox 13"/>
          <p:cNvSpPr txBox="1"/>
          <p:nvPr/>
        </p:nvSpPr>
        <p:spPr>
          <a:xfrm>
            <a:off x="7181850" y="2243524"/>
            <a:ext cx="5276850" cy="5878532"/>
          </a:xfrm>
          <a:prstGeom prst="rect">
            <a:avLst/>
          </a:prstGeom>
          <a:noFill/>
        </p:spPr>
        <p:txBody>
          <a:bodyPr wrap="square" rtlCol="0">
            <a:spAutoFit/>
          </a:bodyPr>
          <a:lstStyle/>
          <a:p>
            <a:r>
              <a:rPr lang="en-AU" dirty="0" smtClean="0"/>
              <a:t>Facilitation</a:t>
            </a:r>
            <a:endParaRPr lang="en-AU" sz="2000" dirty="0" smtClean="0"/>
          </a:p>
          <a:p>
            <a:r>
              <a:rPr lang="en-AU" sz="2000" dirty="0" smtClean="0"/>
              <a:t>Community meeting about local issues in cafes </a:t>
            </a:r>
          </a:p>
          <a:p>
            <a:r>
              <a:rPr lang="en-AU" sz="2000" dirty="0" smtClean="0"/>
              <a:t>Make libraries community hubs for events/activities</a:t>
            </a:r>
          </a:p>
          <a:p>
            <a:r>
              <a:rPr lang="en-AU" sz="2000" dirty="0" smtClean="0"/>
              <a:t>Ask library users to suggest new services and acquisitions</a:t>
            </a:r>
          </a:p>
          <a:p>
            <a:r>
              <a:rPr lang="en-AU" sz="2000" dirty="0" smtClean="0"/>
              <a:t>Ask people what type of street canopy they want in new suburbs</a:t>
            </a:r>
          </a:p>
          <a:p>
            <a:r>
              <a:rPr lang="en-AU" sz="2000" dirty="0" smtClean="0"/>
              <a:t>Sponsor a park program</a:t>
            </a:r>
          </a:p>
          <a:p>
            <a:r>
              <a:rPr lang="en-AU" sz="2000" dirty="0" smtClean="0"/>
              <a:t>Consult with children (under 5) and aged to ensure their needs are heard</a:t>
            </a:r>
          </a:p>
          <a:p>
            <a:r>
              <a:rPr lang="en-AU" sz="2000" dirty="0" smtClean="0"/>
              <a:t>Ask young people what they want, instead of asking public servants what they can afford</a:t>
            </a:r>
          </a:p>
          <a:p>
            <a:r>
              <a:rPr lang="en-AU" sz="2000" dirty="0" smtClean="0"/>
              <a:t>Clean up suburbs campaigns</a:t>
            </a:r>
          </a:p>
          <a:p>
            <a:r>
              <a:rPr lang="en-AU" sz="2000" dirty="0" smtClean="0"/>
              <a:t>Ask people, listen and respond – it’s the last item you never do - LISTEN</a:t>
            </a:r>
            <a:endParaRPr lang="en-AU" dirty="0"/>
          </a:p>
        </p:txBody>
      </p:sp>
      <p:sp>
        <p:nvSpPr>
          <p:cNvPr id="16" name="TextBox 15"/>
          <p:cNvSpPr txBox="1"/>
          <p:nvPr/>
        </p:nvSpPr>
        <p:spPr>
          <a:xfrm>
            <a:off x="12851027" y="2243524"/>
            <a:ext cx="5636385" cy="6494085"/>
          </a:xfrm>
          <a:prstGeom prst="rect">
            <a:avLst/>
          </a:prstGeom>
          <a:noFill/>
        </p:spPr>
        <p:txBody>
          <a:bodyPr wrap="square" rtlCol="0">
            <a:spAutoFit/>
          </a:bodyPr>
          <a:lstStyle/>
          <a:p>
            <a:r>
              <a:rPr lang="en-AU" dirty="0" smtClean="0"/>
              <a:t>Community building</a:t>
            </a:r>
          </a:p>
          <a:p>
            <a:r>
              <a:rPr lang="en-AU" sz="2000" dirty="0" smtClean="0"/>
              <a:t>Community to help with weeding programs </a:t>
            </a:r>
            <a:r>
              <a:rPr lang="en-AU" sz="2000" dirty="0" err="1" smtClean="0"/>
              <a:t>eg</a:t>
            </a:r>
            <a:r>
              <a:rPr lang="en-AU" sz="2000" dirty="0" smtClean="0"/>
              <a:t> Red Hill Regenerators</a:t>
            </a:r>
          </a:p>
          <a:p>
            <a:r>
              <a:rPr lang="en-AU" sz="2000" dirty="0" smtClean="0"/>
              <a:t>Involvement in organising and delivering place making events</a:t>
            </a:r>
          </a:p>
          <a:p>
            <a:r>
              <a:rPr lang="en-AU" sz="2000" dirty="0" smtClean="0"/>
              <a:t>Volunteering programs in general – groups of interested citizens</a:t>
            </a:r>
          </a:p>
          <a:p>
            <a:r>
              <a:rPr lang="en-AU" sz="2000" dirty="0" smtClean="0"/>
              <a:t>Libraries could partner community groups to run activities in and around libraries</a:t>
            </a:r>
          </a:p>
          <a:p>
            <a:r>
              <a:rPr lang="en-AU" sz="2000" dirty="0" smtClean="0"/>
              <a:t>Community garden programs</a:t>
            </a:r>
          </a:p>
          <a:p>
            <a:r>
              <a:rPr lang="en-AU" sz="2000" dirty="0" smtClean="0"/>
              <a:t>Sponsor a road, pothole to get it fixed – done overseas with great results</a:t>
            </a:r>
          </a:p>
          <a:p>
            <a:r>
              <a:rPr lang="en-AU" sz="2000" dirty="0" smtClean="0"/>
              <a:t>Community volunteers could speed up graffiti removal</a:t>
            </a:r>
          </a:p>
          <a:p>
            <a:r>
              <a:rPr lang="en-AU" sz="2000" dirty="0" smtClean="0"/>
              <a:t>Explore ideas for co-governance on different programs. </a:t>
            </a:r>
          </a:p>
          <a:p>
            <a:r>
              <a:rPr lang="en-AU" sz="2000" dirty="0" smtClean="0"/>
              <a:t>Encourage residents to paint over graffiti tags in their neighbourhood to keep them clean</a:t>
            </a:r>
          </a:p>
          <a:p>
            <a:endParaRPr lang="en-AU" sz="2000" dirty="0" smtClean="0"/>
          </a:p>
          <a:p>
            <a:endParaRPr lang="en-AU" sz="2000" dirty="0"/>
          </a:p>
        </p:txBody>
      </p:sp>
      <p:sp>
        <p:nvSpPr>
          <p:cNvPr id="17" name="TextBox 16"/>
          <p:cNvSpPr txBox="1"/>
          <p:nvPr/>
        </p:nvSpPr>
        <p:spPr>
          <a:xfrm>
            <a:off x="7181850" y="8737609"/>
            <a:ext cx="14250681" cy="1569660"/>
          </a:xfrm>
          <a:prstGeom prst="rect">
            <a:avLst/>
          </a:prstGeom>
          <a:noFill/>
        </p:spPr>
        <p:txBody>
          <a:bodyPr wrap="square" rtlCol="0">
            <a:spAutoFit/>
          </a:bodyPr>
          <a:lstStyle/>
          <a:p>
            <a:r>
              <a:rPr lang="en-AU" dirty="0" smtClean="0"/>
              <a:t>Other</a:t>
            </a:r>
          </a:p>
          <a:p>
            <a:r>
              <a:rPr lang="en-AU" sz="2000" dirty="0" smtClean="0"/>
              <a:t>Don’t be frightened of what members of community say. </a:t>
            </a:r>
          </a:p>
          <a:p>
            <a:r>
              <a:rPr lang="en-AU" sz="2000" dirty="0" smtClean="0"/>
              <a:t>Make the costs of maintenance more visible to people so they are more supportive of TCCS budget</a:t>
            </a:r>
          </a:p>
          <a:p>
            <a:endParaRPr lang="en-AU" sz="2000" dirty="0"/>
          </a:p>
        </p:txBody>
      </p:sp>
    </p:spTree>
    <p:extLst>
      <p:ext uri="{BB962C8B-B14F-4D97-AF65-F5344CB8AC3E}">
        <p14:creationId xmlns:p14="http://schemas.microsoft.com/office/powerpoint/2010/main" val="8409734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265663" y="376234"/>
            <a:ext cx="9871127"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Akkurat" panose="02000503030000020004" pitchFamily="2" charset="0"/>
                <a:ea typeface="Lato" charset="0"/>
                <a:cs typeface="Lato" charset="0"/>
              </a:rPr>
              <a:t>Content of Statement</a:t>
            </a:r>
            <a:endParaRPr lang="id-ID" sz="7200" b="1" dirty="0">
              <a:solidFill>
                <a:schemeClr val="tx2"/>
              </a:solidFill>
              <a:latin typeface="Akkurat" panose="02000503030000020004" pitchFamily="2" charset="0"/>
              <a:ea typeface="Lato" charset="0"/>
              <a:cs typeface="Lato" charset="0"/>
            </a:endParaRPr>
          </a:p>
        </p:txBody>
      </p:sp>
      <p:sp>
        <p:nvSpPr>
          <p:cNvPr id="28" name="Oval 27"/>
          <p:cNvSpPr>
            <a:spLocks noChangeAspect="1"/>
          </p:cNvSpPr>
          <p:nvPr/>
        </p:nvSpPr>
        <p:spPr>
          <a:xfrm>
            <a:off x="1433968" y="607327"/>
            <a:ext cx="1027094" cy="1027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9" name="Oval 28"/>
          <p:cNvSpPr>
            <a:spLocks noChangeAspect="1"/>
          </p:cNvSpPr>
          <p:nvPr/>
        </p:nvSpPr>
        <p:spPr>
          <a:xfrm>
            <a:off x="370924" y="563078"/>
            <a:ext cx="1027094" cy="102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1" name="Oval 30"/>
          <p:cNvSpPr>
            <a:spLocks noChangeAspect="1"/>
          </p:cNvSpPr>
          <p:nvPr/>
        </p:nvSpPr>
        <p:spPr>
          <a:xfrm>
            <a:off x="920421" y="943889"/>
            <a:ext cx="1027094" cy="102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5" name="Shape 2629"/>
          <p:cNvSpPr/>
          <p:nvPr/>
        </p:nvSpPr>
        <p:spPr>
          <a:xfrm>
            <a:off x="839208" y="11469556"/>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kkurat" panose="02000503030000020004" pitchFamily="2" charset="0"/>
              <a:ea typeface="Lato Light" charset="0"/>
              <a:cs typeface="Lato Light" charset="0"/>
            </a:endParaRPr>
          </a:p>
        </p:txBody>
      </p:sp>
      <p:pic>
        <p:nvPicPr>
          <p:cNvPr id="2" name="Picture 1"/>
          <p:cNvPicPr>
            <a:picLocks noChangeAspect="1"/>
          </p:cNvPicPr>
          <p:nvPr/>
        </p:nvPicPr>
        <p:blipFill>
          <a:blip r:embed="rId3"/>
          <a:stretch>
            <a:fillRect/>
          </a:stretch>
        </p:blipFill>
        <p:spPr>
          <a:xfrm>
            <a:off x="18487412" y="92197"/>
            <a:ext cx="5890238" cy="3788560"/>
          </a:xfrm>
          <a:prstGeom prst="rect">
            <a:avLst/>
          </a:prstGeom>
        </p:spPr>
      </p:pic>
      <p:sp>
        <p:nvSpPr>
          <p:cNvPr id="4" name="TextBox 3"/>
          <p:cNvSpPr txBox="1"/>
          <p:nvPr/>
        </p:nvSpPr>
        <p:spPr>
          <a:xfrm>
            <a:off x="6674333" y="1572601"/>
            <a:ext cx="10526272" cy="646331"/>
          </a:xfrm>
          <a:prstGeom prst="rect">
            <a:avLst/>
          </a:prstGeom>
          <a:noFill/>
        </p:spPr>
        <p:txBody>
          <a:bodyPr wrap="square" rtlCol="0">
            <a:spAutoFit/>
          </a:bodyPr>
          <a:lstStyle/>
          <a:p>
            <a:r>
              <a:rPr lang="en-AU" dirty="0" smtClean="0"/>
              <a:t>Suggestions from respondents</a:t>
            </a:r>
            <a:endParaRPr lang="en-AU" dirty="0"/>
          </a:p>
        </p:txBody>
      </p:sp>
      <p:sp>
        <p:nvSpPr>
          <p:cNvPr id="7" name="TextBox 6"/>
          <p:cNvSpPr txBox="1"/>
          <p:nvPr/>
        </p:nvSpPr>
        <p:spPr>
          <a:xfrm>
            <a:off x="1819095" y="2542629"/>
            <a:ext cx="7542474" cy="6986528"/>
          </a:xfrm>
          <a:prstGeom prst="rect">
            <a:avLst/>
          </a:prstGeom>
          <a:noFill/>
        </p:spPr>
        <p:txBody>
          <a:bodyPr wrap="square" rtlCol="0">
            <a:spAutoFit/>
          </a:bodyPr>
          <a:lstStyle/>
          <a:p>
            <a:r>
              <a:rPr lang="en-AU" sz="3200" dirty="0" smtClean="0"/>
              <a:t>Clear commitment to retaining public ownership and full access to public parks and urban forest places. No commercialisation of these spaces</a:t>
            </a:r>
          </a:p>
          <a:p>
            <a:endParaRPr lang="en-AU" sz="3200" dirty="0"/>
          </a:p>
          <a:p>
            <a:r>
              <a:rPr lang="en-AU" sz="3200" dirty="0" smtClean="0"/>
              <a:t>Changes in the demographic of Canberra should be emphasised and therefore change in service mix is needed.</a:t>
            </a:r>
          </a:p>
          <a:p>
            <a:endParaRPr lang="en-AU" sz="3200" dirty="0"/>
          </a:p>
          <a:p>
            <a:r>
              <a:rPr lang="en-AU" sz="3200" dirty="0" smtClean="0"/>
              <a:t>Guiding principles – genuine community democratic commitment – show how progressive and open we are – include an agenda to be forward thinking</a:t>
            </a:r>
            <a:endParaRPr lang="en-AU" sz="3200" dirty="0"/>
          </a:p>
        </p:txBody>
      </p:sp>
      <p:sp>
        <p:nvSpPr>
          <p:cNvPr id="9" name="TextBox 8"/>
          <p:cNvSpPr txBox="1"/>
          <p:nvPr/>
        </p:nvSpPr>
        <p:spPr>
          <a:xfrm>
            <a:off x="9361569" y="2218931"/>
            <a:ext cx="8110885" cy="9941183"/>
          </a:xfrm>
          <a:prstGeom prst="rect">
            <a:avLst/>
          </a:prstGeom>
          <a:solidFill>
            <a:schemeClr val="bg1"/>
          </a:solidFill>
        </p:spPr>
        <p:txBody>
          <a:bodyPr wrap="square" rtlCol="0">
            <a:spAutoFit/>
          </a:bodyPr>
          <a:lstStyle/>
          <a:p>
            <a:r>
              <a:rPr lang="en-AU" sz="3200" dirty="0" smtClean="0"/>
              <a:t>Mapping of services by age of infrastructure/ time since last total upgrade</a:t>
            </a:r>
          </a:p>
          <a:p>
            <a:endParaRPr lang="en-AU" sz="3200" dirty="0"/>
          </a:p>
          <a:p>
            <a:r>
              <a:rPr lang="en-AU" sz="3200" dirty="0" smtClean="0"/>
              <a:t>Focus on the basic as well as blue sky</a:t>
            </a:r>
          </a:p>
          <a:p>
            <a:endParaRPr lang="en-AU" sz="3200" dirty="0"/>
          </a:p>
          <a:p>
            <a:r>
              <a:rPr lang="en-AU" sz="3200" dirty="0" smtClean="0"/>
              <a:t>Include section on citizen responsibilities and how this could be set up</a:t>
            </a:r>
          </a:p>
          <a:p>
            <a:endParaRPr lang="en-AU" sz="3200" dirty="0"/>
          </a:p>
          <a:p>
            <a:r>
              <a:rPr lang="en-AU" sz="3200" dirty="0" smtClean="0"/>
              <a:t>Plan for the next generation instead of now</a:t>
            </a:r>
          </a:p>
          <a:p>
            <a:endParaRPr lang="en-AU" sz="3200" dirty="0"/>
          </a:p>
          <a:p>
            <a:r>
              <a:rPr lang="en-AU" sz="3200" dirty="0" smtClean="0"/>
              <a:t>Statement should contain the current problems we face in Canberra, the future changes we are anticipating and the services will be aligned to meet these. We would also like to see a statement of our values as a community written by us so that the government is guided by our priorities, understanding our intent.</a:t>
            </a:r>
            <a:endParaRPr lang="en-AU" sz="3200" dirty="0"/>
          </a:p>
        </p:txBody>
      </p:sp>
      <p:sp>
        <p:nvSpPr>
          <p:cNvPr id="11" name="TextBox 10"/>
          <p:cNvSpPr txBox="1"/>
          <p:nvPr/>
        </p:nvSpPr>
        <p:spPr>
          <a:xfrm>
            <a:off x="17863018" y="4349578"/>
            <a:ext cx="6183231" cy="7478970"/>
          </a:xfrm>
          <a:prstGeom prst="rect">
            <a:avLst/>
          </a:prstGeom>
          <a:solidFill>
            <a:schemeClr val="bg1"/>
          </a:solidFill>
        </p:spPr>
        <p:txBody>
          <a:bodyPr wrap="square" rtlCol="0">
            <a:spAutoFit/>
          </a:bodyPr>
          <a:lstStyle/>
          <a:p>
            <a:r>
              <a:rPr lang="en-AU" sz="3200" dirty="0" smtClean="0"/>
              <a:t>We want to share with the Citizen’s Forum the themes that came out in our session.</a:t>
            </a:r>
          </a:p>
          <a:p>
            <a:pPr marL="514350" indent="-514350">
              <a:buAutoNum type="arabicPeriod"/>
            </a:pPr>
            <a:r>
              <a:rPr lang="en-AU" sz="3200" dirty="0" smtClean="0"/>
              <a:t>Social Hubs for different and overlapping community sectors</a:t>
            </a:r>
          </a:p>
          <a:p>
            <a:pPr marL="514350" indent="-514350">
              <a:buAutoNum type="arabicPeriod"/>
            </a:pPr>
            <a:r>
              <a:rPr lang="en-AU" sz="3200" dirty="0" smtClean="0"/>
              <a:t>Safety – shopping centres, paths, toilet blocks, maintain urban forest and shrubs</a:t>
            </a:r>
          </a:p>
          <a:p>
            <a:pPr marL="514350" indent="-514350">
              <a:buAutoNum type="arabicPeriod"/>
            </a:pPr>
            <a:r>
              <a:rPr lang="en-AU" sz="3200" dirty="0" smtClean="0"/>
              <a:t>City and suburban attractiveness</a:t>
            </a:r>
          </a:p>
          <a:p>
            <a:pPr marL="514350" indent="-514350">
              <a:buAutoNum type="arabicPeriod"/>
            </a:pPr>
            <a:r>
              <a:rPr lang="en-AU" sz="3200" dirty="0" smtClean="0"/>
              <a:t>Access – in terms of disability – access to nature, playgrounds, shops, other amenities </a:t>
            </a:r>
            <a:endParaRPr lang="en-AU" sz="3200" dirty="0"/>
          </a:p>
        </p:txBody>
      </p:sp>
    </p:spTree>
    <p:extLst>
      <p:ext uri="{BB962C8B-B14F-4D97-AF65-F5344CB8AC3E}">
        <p14:creationId xmlns:p14="http://schemas.microsoft.com/office/powerpoint/2010/main" val="40378021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12320" y="5565575"/>
            <a:ext cx="2804160" cy="2246769"/>
          </a:xfrm>
          <a:prstGeom prst="rect">
            <a:avLst/>
          </a:prstGeom>
          <a:noFill/>
        </p:spPr>
        <p:txBody>
          <a:bodyPr wrap="square" rtlCol="0">
            <a:spAutoFit/>
          </a:bodyPr>
          <a:lstStyle/>
          <a:p>
            <a:r>
              <a:rPr lang="en-AU" sz="2800" dirty="0" smtClean="0">
                <a:solidFill>
                  <a:schemeClr val="bg1"/>
                </a:solidFill>
              </a:rPr>
              <a:t>Lead the charge -  community engagement is not issues management</a:t>
            </a:r>
            <a:endParaRPr lang="en-AU" sz="2800" dirty="0">
              <a:solidFill>
                <a:schemeClr val="bg1"/>
              </a:solidFill>
            </a:endParaRPr>
          </a:p>
        </p:txBody>
      </p:sp>
      <p:sp>
        <p:nvSpPr>
          <p:cNvPr id="10" name="TextBox 9">
            <a:extLst>
              <a:ext uri="{FF2B5EF4-FFF2-40B4-BE49-F238E27FC236}">
                <a16:creationId xmlns="" xmlns:a16="http://schemas.microsoft.com/office/drawing/2014/main" id="{0B9D50AB-9FF6-ED45-A0E8-ACBDD1E1FFE5}"/>
              </a:ext>
            </a:extLst>
          </p:cNvPr>
          <p:cNvSpPr txBox="1"/>
          <p:nvPr/>
        </p:nvSpPr>
        <p:spPr>
          <a:xfrm>
            <a:off x="939114" y="612484"/>
            <a:ext cx="15919728" cy="1446532"/>
          </a:xfrm>
          <a:prstGeom prst="rect">
            <a:avLst/>
          </a:prstGeom>
          <a:noFill/>
        </p:spPr>
        <p:txBody>
          <a:bodyPr wrap="square" lIns="91422" tIns="45711" rIns="91422" bIns="45711" rtlCol="0">
            <a:spAutoFit/>
          </a:bodyPr>
          <a:lstStyle/>
          <a:p>
            <a:pPr algn="ctr"/>
            <a:r>
              <a:rPr lang="en-AU" sz="8800" b="1" dirty="0" smtClean="0">
                <a:latin typeface="Akkurat" panose="02000503030000020004" pitchFamily="2" charset="0"/>
                <a:cs typeface="Lato Regular"/>
              </a:rPr>
              <a:t>Insights and challenges</a:t>
            </a:r>
            <a:endParaRPr lang="en-AU" sz="8800" b="1" dirty="0">
              <a:latin typeface="Akkurat" panose="02000503030000020004" pitchFamily="2" charset="0"/>
              <a:cs typeface="Lato Regular"/>
            </a:endParaRPr>
          </a:p>
        </p:txBody>
      </p:sp>
      <p:sp>
        <p:nvSpPr>
          <p:cNvPr id="6" name="TextBox 5"/>
          <p:cNvSpPr txBox="1"/>
          <p:nvPr/>
        </p:nvSpPr>
        <p:spPr>
          <a:xfrm>
            <a:off x="451180" y="2262427"/>
            <a:ext cx="17279816" cy="10495181"/>
          </a:xfrm>
          <a:prstGeom prst="rect">
            <a:avLst/>
          </a:prstGeom>
          <a:noFill/>
        </p:spPr>
        <p:txBody>
          <a:bodyPr wrap="square" rtlCol="0">
            <a:spAutoFit/>
          </a:bodyPr>
          <a:lstStyle/>
          <a:p>
            <a:r>
              <a:rPr lang="en-AU" sz="3200" dirty="0" smtClean="0"/>
              <a:t>Appears to be hesitation in submitting feedback that is a multi-step process and requires a high time commitment </a:t>
            </a:r>
          </a:p>
          <a:p>
            <a:endParaRPr lang="en-AU" sz="3200" dirty="0" smtClean="0"/>
          </a:p>
          <a:p>
            <a:r>
              <a:rPr lang="en-AU" sz="3200" dirty="0"/>
              <a:t>Preparing material in two separate packs is </a:t>
            </a:r>
            <a:r>
              <a:rPr lang="en-AU" sz="3200" dirty="0" smtClean="0"/>
              <a:t>confusing. </a:t>
            </a:r>
            <a:endParaRPr lang="en-AU" sz="3200" dirty="0"/>
          </a:p>
          <a:p>
            <a:r>
              <a:rPr lang="en-AU" sz="3200" dirty="0"/>
              <a:t>Combining an educative tool and feedback tool, may limit our ability to gain clear perspectives of knowledge levels. </a:t>
            </a:r>
          </a:p>
          <a:p>
            <a:endParaRPr lang="en-AU" sz="3200" dirty="0" smtClean="0"/>
          </a:p>
          <a:p>
            <a:r>
              <a:rPr lang="en-AU" sz="3200" dirty="0" smtClean="0"/>
              <a:t>Community members expressed some confusion about the purpose of Kitchen Table Conversations (KTCs) within the whole process – need to educate more about process. </a:t>
            </a:r>
          </a:p>
          <a:p>
            <a:endParaRPr lang="en-AU" sz="3200" dirty="0"/>
          </a:p>
          <a:p>
            <a:r>
              <a:rPr lang="en-AU" sz="3200" dirty="0"/>
              <a:t>Decision-making should be informed by data but consider complexity. </a:t>
            </a:r>
            <a:endParaRPr lang="en-AU" sz="3200" dirty="0" smtClean="0"/>
          </a:p>
          <a:p>
            <a:pPr marL="742950" indent="-742950">
              <a:buAutoNum type="arabicParenR"/>
            </a:pPr>
            <a:endParaRPr lang="en-AU" sz="3200" dirty="0" smtClean="0"/>
          </a:p>
          <a:p>
            <a:r>
              <a:rPr lang="en-AU" sz="3200" b="1" dirty="0" smtClean="0"/>
              <a:t>PRIORITISATION</a:t>
            </a:r>
          </a:p>
          <a:p>
            <a:r>
              <a:rPr lang="en-AU" sz="3200" dirty="0" smtClean="0"/>
              <a:t>Across </a:t>
            </a:r>
            <a:r>
              <a:rPr lang="en-AU" sz="3200" dirty="0"/>
              <a:t>all feedback and engagement </a:t>
            </a:r>
            <a:r>
              <a:rPr lang="en-AU" sz="3200" dirty="0" smtClean="0"/>
              <a:t>channels, there have been some </a:t>
            </a:r>
            <a:r>
              <a:rPr lang="en-AU" sz="3200" dirty="0"/>
              <a:t>consistent priorities. </a:t>
            </a:r>
            <a:br>
              <a:rPr lang="en-AU" sz="3200" dirty="0"/>
            </a:br>
            <a:r>
              <a:rPr lang="en-AU" sz="3200" dirty="0"/>
              <a:t/>
            </a:r>
            <a:br>
              <a:rPr lang="en-AU" sz="3200" dirty="0"/>
            </a:br>
            <a:r>
              <a:rPr lang="en-AU" sz="3200" dirty="0" smtClean="0"/>
              <a:t>Other </a:t>
            </a:r>
            <a:r>
              <a:rPr lang="en-AU" sz="3200" dirty="0"/>
              <a:t>services have been prioritised differently over different feedback channels. </a:t>
            </a:r>
          </a:p>
          <a:p>
            <a:r>
              <a:rPr lang="en-AU" sz="3200" dirty="0"/>
              <a:t/>
            </a:r>
            <a:br>
              <a:rPr lang="en-AU" sz="3200" dirty="0"/>
            </a:br>
            <a:r>
              <a:rPr lang="en-AU" sz="3200" dirty="0" smtClean="0"/>
              <a:t>Need to be aware that the services that people are most satisfied with may receive the least calls for priority</a:t>
            </a:r>
            <a:r>
              <a:rPr lang="en-AU" sz="3200" dirty="0">
                <a:solidFill>
                  <a:srgbClr val="FF0000"/>
                </a:solidFill>
              </a:rPr>
              <a:t/>
            </a:r>
            <a:br>
              <a:rPr lang="en-AU" sz="3200" dirty="0">
                <a:solidFill>
                  <a:srgbClr val="FF0000"/>
                </a:solidFill>
              </a:rPr>
            </a:br>
            <a:r>
              <a:rPr lang="en-AU" sz="3200" dirty="0">
                <a:solidFill>
                  <a:srgbClr val="FF0000"/>
                </a:solidFill>
              </a:rPr>
              <a:t/>
            </a:r>
            <a:br>
              <a:rPr lang="en-AU" sz="3200" dirty="0">
                <a:solidFill>
                  <a:srgbClr val="FF0000"/>
                </a:solidFill>
              </a:rPr>
            </a:br>
            <a:endParaRPr lang="en-AU" dirty="0"/>
          </a:p>
        </p:txBody>
      </p:sp>
      <p:pic>
        <p:nvPicPr>
          <p:cNvPr id="13" name="Picture 12"/>
          <p:cNvPicPr>
            <a:picLocks noChangeAspect="1"/>
          </p:cNvPicPr>
          <p:nvPr/>
        </p:nvPicPr>
        <p:blipFill>
          <a:blip r:embed="rId3"/>
          <a:stretch>
            <a:fillRect/>
          </a:stretch>
        </p:blipFill>
        <p:spPr>
          <a:xfrm>
            <a:off x="18243682" y="47801"/>
            <a:ext cx="4749922" cy="6730864"/>
          </a:xfrm>
          <a:prstGeom prst="rect">
            <a:avLst/>
          </a:prstGeom>
        </p:spPr>
      </p:pic>
      <p:pic>
        <p:nvPicPr>
          <p:cNvPr id="15" name="Picture 14"/>
          <p:cNvPicPr>
            <a:picLocks noChangeAspect="1"/>
          </p:cNvPicPr>
          <p:nvPr/>
        </p:nvPicPr>
        <p:blipFill>
          <a:blip r:embed="rId4"/>
          <a:stretch>
            <a:fillRect/>
          </a:stretch>
        </p:blipFill>
        <p:spPr>
          <a:xfrm>
            <a:off x="18250911" y="6985136"/>
            <a:ext cx="4735463" cy="6730864"/>
          </a:xfrm>
          <a:prstGeom prst="rect">
            <a:avLst/>
          </a:prstGeom>
        </p:spPr>
      </p:pic>
    </p:spTree>
    <p:extLst>
      <p:ext uri="{BB962C8B-B14F-4D97-AF65-F5344CB8AC3E}">
        <p14:creationId xmlns:p14="http://schemas.microsoft.com/office/powerpoint/2010/main" val="2950482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AEDA5C6-E354-1247-8819-EFB2156176B0}"/>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6" name="AutoShape 5">
            <a:extLst>
              <a:ext uri="{FF2B5EF4-FFF2-40B4-BE49-F238E27FC236}">
                <a16:creationId xmlns:a16="http://schemas.microsoft.com/office/drawing/2014/main" xmlns="" id="{D7C3C3FD-2B10-4F4A-935C-904AE2C91D4E}"/>
              </a:ext>
            </a:extLst>
          </p:cNvPr>
          <p:cNvSpPr>
            <a:spLocks/>
          </p:cNvSpPr>
          <p:nvPr/>
        </p:nvSpPr>
        <p:spPr bwMode="auto">
          <a:xfrm>
            <a:off x="6982304" y="4046596"/>
            <a:ext cx="10469715" cy="398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90" tIns="50790" rIns="50790" bIns="50790" anchor="ctr"/>
          <a:lstStyle/>
          <a:p>
            <a:pPr algn="ctr">
              <a:defRPr/>
            </a:pPr>
            <a:r>
              <a:rPr lang="es-ES" sz="9200" dirty="0" err="1">
                <a:solidFill>
                  <a:schemeClr val="bg1"/>
                </a:solidFill>
                <a:latin typeface="Akkurat" panose="02000503030000020004" pitchFamily="2" charset="0"/>
                <a:cs typeface="Lato Regular"/>
              </a:rPr>
              <a:t>Thankyou</a:t>
            </a:r>
            <a:r>
              <a:rPr lang="es-ES" sz="9200" dirty="0">
                <a:solidFill>
                  <a:schemeClr val="bg1"/>
                </a:solidFill>
                <a:latin typeface="Akkurat" panose="02000503030000020004" pitchFamily="2" charset="0"/>
                <a:cs typeface="Lato Regular"/>
              </a:rPr>
              <a:t>.</a:t>
            </a:r>
          </a:p>
        </p:txBody>
      </p:sp>
      <p:sp>
        <p:nvSpPr>
          <p:cNvPr id="7" name="Line 4">
            <a:extLst>
              <a:ext uri="{FF2B5EF4-FFF2-40B4-BE49-F238E27FC236}">
                <a16:creationId xmlns:a16="http://schemas.microsoft.com/office/drawing/2014/main" xmlns="" id="{0066BBEF-05C4-8A43-A5B3-B1EFEC5C61C9}"/>
              </a:ext>
            </a:extLst>
          </p:cNvPr>
          <p:cNvSpPr>
            <a:spLocks noChangeShapeType="1"/>
          </p:cNvSpPr>
          <p:nvPr/>
        </p:nvSpPr>
        <p:spPr bwMode="auto">
          <a:xfrm flipV="1">
            <a:off x="9605558" y="6965950"/>
            <a:ext cx="4795207" cy="0"/>
          </a:xfrm>
          <a:prstGeom prst="line">
            <a:avLst/>
          </a:prstGeom>
          <a:noFill/>
          <a:ln w="25400" cap="flat" cmpd="sng">
            <a:solidFill>
              <a:srgbClr val="DCDEE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5600" dirty="0">
              <a:effectLst>
                <a:outerShdw blurRad="38100" dist="38100" dir="2700000" algn="tl">
                  <a:srgbClr val="DDDDDD"/>
                </a:outerShdw>
              </a:effectLst>
              <a:latin typeface="Gill Sans" charset="0"/>
              <a:cs typeface="Gill Sans" charset="0"/>
              <a:sym typeface="Gill Sans" charset="0"/>
            </a:endParaRPr>
          </a:p>
        </p:txBody>
      </p:sp>
    </p:spTree>
    <p:extLst>
      <p:ext uri="{BB962C8B-B14F-4D97-AF65-F5344CB8AC3E}">
        <p14:creationId xmlns:p14="http://schemas.microsoft.com/office/powerpoint/2010/main" val="97204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81"/>
          <p:cNvSpPr>
            <a:spLocks noChangeArrowheads="1"/>
          </p:cNvSpPr>
          <p:nvPr/>
        </p:nvSpPr>
        <p:spPr bwMode="auto">
          <a:xfrm>
            <a:off x="3407595" y="3483091"/>
            <a:ext cx="11466942" cy="1948961"/>
          </a:xfrm>
          <a:custGeom>
            <a:avLst/>
            <a:gdLst>
              <a:gd name="T0" fmla="*/ 7817 w 8504"/>
              <a:gd name="T1" fmla="*/ 1895 h 1896"/>
              <a:gd name="T2" fmla="*/ 8503 w 8504"/>
              <a:gd name="T3" fmla="*/ 946 h 1896"/>
              <a:gd name="T4" fmla="*/ 7817 w 8504"/>
              <a:gd name="T5" fmla="*/ 0 h 1896"/>
              <a:gd name="T6" fmla="*/ 0 w 8504"/>
              <a:gd name="T7" fmla="*/ 0 h 1896"/>
              <a:gd name="T8" fmla="*/ 0 w 8504"/>
              <a:gd name="T9" fmla="*/ 1895 h 1896"/>
              <a:gd name="T10" fmla="*/ 7817 w 8504"/>
              <a:gd name="T11" fmla="*/ 1895 h 1896"/>
            </a:gdLst>
            <a:ahLst/>
            <a:cxnLst>
              <a:cxn ang="0">
                <a:pos x="T0" y="T1"/>
              </a:cxn>
              <a:cxn ang="0">
                <a:pos x="T2" y="T3"/>
              </a:cxn>
              <a:cxn ang="0">
                <a:pos x="T4" y="T5"/>
              </a:cxn>
              <a:cxn ang="0">
                <a:pos x="T6" y="T7"/>
              </a:cxn>
              <a:cxn ang="0">
                <a:pos x="T8" y="T9"/>
              </a:cxn>
              <a:cxn ang="0">
                <a:pos x="T10" y="T11"/>
              </a:cxn>
            </a:cxnLst>
            <a:rect l="0" t="0" r="r" b="b"/>
            <a:pathLst>
              <a:path w="8504" h="1896">
                <a:moveTo>
                  <a:pt x="7817" y="1895"/>
                </a:moveTo>
                <a:lnTo>
                  <a:pt x="8503" y="946"/>
                </a:lnTo>
                <a:lnTo>
                  <a:pt x="7817" y="0"/>
                </a:lnTo>
                <a:lnTo>
                  <a:pt x="0" y="0"/>
                </a:lnTo>
                <a:lnTo>
                  <a:pt x="0" y="1895"/>
                </a:lnTo>
                <a:lnTo>
                  <a:pt x="7817" y="1895"/>
                </a:lnTo>
              </a:path>
            </a:pathLst>
          </a:custGeom>
          <a:solidFill>
            <a:schemeClr val="accent2"/>
          </a:solidFill>
          <a:ln>
            <a:noFill/>
          </a:ln>
          <a:effectLst/>
        </p:spPr>
        <p:txBody>
          <a:bodyPr wrap="none" anchor="ctr"/>
          <a:lstStyle/>
          <a:p>
            <a:endParaRPr lang="en-US" sz="7197"/>
          </a:p>
        </p:txBody>
      </p:sp>
      <p:sp>
        <p:nvSpPr>
          <p:cNvPr id="40" name="TextBox 39"/>
          <p:cNvSpPr txBox="1"/>
          <p:nvPr/>
        </p:nvSpPr>
        <p:spPr>
          <a:xfrm>
            <a:off x="637625" y="603671"/>
            <a:ext cx="11265355" cy="1446532"/>
          </a:xfrm>
          <a:prstGeom prst="rect">
            <a:avLst/>
          </a:prstGeom>
          <a:noFill/>
        </p:spPr>
        <p:txBody>
          <a:bodyPr wrap="none" lIns="91422" tIns="45711" rIns="91422" bIns="45711" rtlCol="0">
            <a:spAutoFit/>
          </a:bodyPr>
          <a:lstStyle/>
          <a:p>
            <a:pPr algn="ctr"/>
            <a:r>
              <a:rPr lang="en-US" sz="8800" b="1" dirty="0" smtClean="0">
                <a:solidFill>
                  <a:schemeClr val="tx2"/>
                </a:solidFill>
                <a:latin typeface="Akkurat" panose="02000503030000020004" pitchFamily="2" charset="0"/>
                <a:ea typeface="Lato" charset="0"/>
                <a:cs typeface="Lato" charset="0"/>
              </a:rPr>
              <a:t>Engagement phases</a:t>
            </a:r>
            <a:endParaRPr lang="id-ID" sz="8800" b="1" dirty="0">
              <a:solidFill>
                <a:schemeClr val="tx2"/>
              </a:solidFill>
              <a:latin typeface="Akkurat" panose="02000503030000020004" pitchFamily="2" charset="0"/>
              <a:ea typeface="Lato" charset="0"/>
              <a:cs typeface="Lato" charset="0"/>
            </a:endParaRPr>
          </a:p>
        </p:txBody>
      </p:sp>
      <p:sp>
        <p:nvSpPr>
          <p:cNvPr id="63" name="Freeform 50"/>
          <p:cNvSpPr>
            <a:spLocks noChangeArrowheads="1"/>
          </p:cNvSpPr>
          <p:nvPr/>
        </p:nvSpPr>
        <p:spPr bwMode="auto">
          <a:xfrm>
            <a:off x="68362" y="9300063"/>
            <a:ext cx="2470196" cy="2288895"/>
          </a:xfrm>
          <a:custGeom>
            <a:avLst/>
            <a:gdLst>
              <a:gd name="T0" fmla="*/ 0 w 2402"/>
              <a:gd name="T1" fmla="*/ 2227 h 2228"/>
              <a:gd name="T2" fmla="*/ 0 w 2402"/>
              <a:gd name="T3" fmla="*/ 0 h 2228"/>
              <a:gd name="T4" fmla="*/ 2401 w 2402"/>
              <a:gd name="T5" fmla="*/ 0 h 2228"/>
              <a:gd name="T6" fmla="*/ 2401 w 2402"/>
              <a:gd name="T7" fmla="*/ 2227 h 2228"/>
              <a:gd name="T8" fmla="*/ 0 w 2402"/>
              <a:gd name="T9" fmla="*/ 2227 h 2228"/>
            </a:gdLst>
            <a:ahLst/>
            <a:cxnLst>
              <a:cxn ang="0">
                <a:pos x="T0" y="T1"/>
              </a:cxn>
              <a:cxn ang="0">
                <a:pos x="T2" y="T3"/>
              </a:cxn>
              <a:cxn ang="0">
                <a:pos x="T4" y="T5"/>
              </a:cxn>
              <a:cxn ang="0">
                <a:pos x="T6" y="T7"/>
              </a:cxn>
              <a:cxn ang="0">
                <a:pos x="T8" y="T9"/>
              </a:cxn>
            </a:cxnLst>
            <a:rect l="0" t="0" r="r" b="b"/>
            <a:pathLst>
              <a:path w="2402" h="2228">
                <a:moveTo>
                  <a:pt x="0" y="2227"/>
                </a:moveTo>
                <a:lnTo>
                  <a:pt x="0" y="0"/>
                </a:lnTo>
                <a:lnTo>
                  <a:pt x="2401" y="0"/>
                </a:lnTo>
                <a:lnTo>
                  <a:pt x="2401" y="2227"/>
                </a:lnTo>
                <a:lnTo>
                  <a:pt x="0" y="2227"/>
                </a:lnTo>
              </a:path>
            </a:pathLst>
          </a:custGeom>
          <a:solidFill>
            <a:schemeClr val="accent4"/>
          </a:solidFill>
          <a:ln>
            <a:noFill/>
          </a:ln>
          <a:effectLst/>
        </p:spPr>
        <p:txBody>
          <a:bodyPr wrap="none" anchor="ctr"/>
          <a:lstStyle/>
          <a:p>
            <a:endParaRPr lang="en-US" sz="7197"/>
          </a:p>
        </p:txBody>
      </p:sp>
      <p:sp>
        <p:nvSpPr>
          <p:cNvPr id="65" name="Freeform 52"/>
          <p:cNvSpPr>
            <a:spLocks noChangeArrowheads="1"/>
          </p:cNvSpPr>
          <p:nvPr/>
        </p:nvSpPr>
        <p:spPr bwMode="auto">
          <a:xfrm>
            <a:off x="2472732" y="8998145"/>
            <a:ext cx="951819" cy="2633363"/>
          </a:xfrm>
          <a:custGeom>
            <a:avLst/>
            <a:gdLst>
              <a:gd name="T0" fmla="*/ 0 w 928"/>
              <a:gd name="T1" fmla="*/ 2559 h 2560"/>
              <a:gd name="T2" fmla="*/ 0 w 928"/>
              <a:gd name="T3" fmla="*/ 332 h 2560"/>
              <a:gd name="T4" fmla="*/ 927 w 928"/>
              <a:gd name="T5" fmla="*/ 0 h 2560"/>
              <a:gd name="T6" fmla="*/ 927 w 928"/>
              <a:gd name="T7" fmla="*/ 1895 h 2560"/>
              <a:gd name="T8" fmla="*/ 0 w 928"/>
              <a:gd name="T9" fmla="*/ 2559 h 2560"/>
            </a:gdLst>
            <a:ahLst/>
            <a:cxnLst>
              <a:cxn ang="0">
                <a:pos x="T0" y="T1"/>
              </a:cxn>
              <a:cxn ang="0">
                <a:pos x="T2" y="T3"/>
              </a:cxn>
              <a:cxn ang="0">
                <a:pos x="T4" y="T5"/>
              </a:cxn>
              <a:cxn ang="0">
                <a:pos x="T6" y="T7"/>
              </a:cxn>
              <a:cxn ang="0">
                <a:pos x="T8" y="T9"/>
              </a:cxn>
            </a:cxnLst>
            <a:rect l="0" t="0" r="r" b="b"/>
            <a:pathLst>
              <a:path w="928" h="2560">
                <a:moveTo>
                  <a:pt x="0" y="2559"/>
                </a:moveTo>
                <a:lnTo>
                  <a:pt x="0" y="332"/>
                </a:lnTo>
                <a:lnTo>
                  <a:pt x="927" y="0"/>
                </a:lnTo>
                <a:lnTo>
                  <a:pt x="927" y="1895"/>
                </a:lnTo>
                <a:lnTo>
                  <a:pt x="0" y="2559"/>
                </a:lnTo>
              </a:path>
            </a:pathLst>
          </a:custGeom>
          <a:solidFill>
            <a:schemeClr val="accent4">
              <a:lumMod val="75000"/>
            </a:schemeClr>
          </a:solidFill>
          <a:ln>
            <a:noFill/>
          </a:ln>
          <a:effectLst/>
        </p:spPr>
        <p:txBody>
          <a:bodyPr wrap="none" anchor="ctr"/>
          <a:lstStyle/>
          <a:p>
            <a:endParaRPr lang="en-US" sz="7197"/>
          </a:p>
        </p:txBody>
      </p:sp>
      <p:sp>
        <p:nvSpPr>
          <p:cNvPr id="67" name="Freeform 54"/>
          <p:cNvSpPr>
            <a:spLocks noChangeArrowheads="1"/>
          </p:cNvSpPr>
          <p:nvPr/>
        </p:nvSpPr>
        <p:spPr bwMode="auto">
          <a:xfrm>
            <a:off x="3407595" y="9049915"/>
            <a:ext cx="10755344" cy="1948961"/>
          </a:xfrm>
          <a:custGeom>
            <a:avLst/>
            <a:gdLst>
              <a:gd name="T0" fmla="*/ 0 w 7811"/>
              <a:gd name="T1" fmla="*/ 1895 h 1896"/>
              <a:gd name="T2" fmla="*/ 0 w 7811"/>
              <a:gd name="T3" fmla="*/ 0 h 1896"/>
              <a:gd name="T4" fmla="*/ 7127 w 7811"/>
              <a:gd name="T5" fmla="*/ 0 h 1896"/>
              <a:gd name="T6" fmla="*/ 7810 w 7811"/>
              <a:gd name="T7" fmla="*/ 946 h 1896"/>
              <a:gd name="T8" fmla="*/ 7127 w 7811"/>
              <a:gd name="T9" fmla="*/ 1895 h 1896"/>
              <a:gd name="T10" fmla="*/ 0 w 7811"/>
              <a:gd name="T11" fmla="*/ 1895 h 1896"/>
            </a:gdLst>
            <a:ahLst/>
            <a:cxnLst>
              <a:cxn ang="0">
                <a:pos x="T0" y="T1"/>
              </a:cxn>
              <a:cxn ang="0">
                <a:pos x="T2" y="T3"/>
              </a:cxn>
              <a:cxn ang="0">
                <a:pos x="T4" y="T5"/>
              </a:cxn>
              <a:cxn ang="0">
                <a:pos x="T6" y="T7"/>
              </a:cxn>
              <a:cxn ang="0">
                <a:pos x="T8" y="T9"/>
              </a:cxn>
              <a:cxn ang="0">
                <a:pos x="T10" y="T11"/>
              </a:cxn>
            </a:cxnLst>
            <a:rect l="0" t="0" r="r" b="b"/>
            <a:pathLst>
              <a:path w="7811" h="1896">
                <a:moveTo>
                  <a:pt x="0" y="1895"/>
                </a:moveTo>
                <a:lnTo>
                  <a:pt x="0" y="0"/>
                </a:lnTo>
                <a:lnTo>
                  <a:pt x="7127" y="0"/>
                </a:lnTo>
                <a:lnTo>
                  <a:pt x="7810" y="946"/>
                </a:lnTo>
                <a:lnTo>
                  <a:pt x="7127" y="1895"/>
                </a:lnTo>
                <a:lnTo>
                  <a:pt x="0" y="1895"/>
                </a:lnTo>
              </a:path>
            </a:pathLst>
          </a:custGeom>
          <a:solidFill>
            <a:schemeClr val="accent4"/>
          </a:solidFill>
          <a:ln>
            <a:noFill/>
          </a:ln>
          <a:effectLst/>
        </p:spPr>
        <p:txBody>
          <a:bodyPr wrap="none" anchor="ctr"/>
          <a:lstStyle/>
          <a:p>
            <a:endParaRPr lang="en-US" sz="7197"/>
          </a:p>
        </p:txBody>
      </p:sp>
      <p:sp>
        <p:nvSpPr>
          <p:cNvPr id="76" name="Freeform 62"/>
          <p:cNvSpPr>
            <a:spLocks noChangeArrowheads="1"/>
          </p:cNvSpPr>
          <p:nvPr/>
        </p:nvSpPr>
        <p:spPr bwMode="auto">
          <a:xfrm>
            <a:off x="88405" y="6252638"/>
            <a:ext cx="2470196" cy="2288898"/>
          </a:xfrm>
          <a:custGeom>
            <a:avLst/>
            <a:gdLst>
              <a:gd name="T0" fmla="*/ 0 w 2402"/>
              <a:gd name="T1" fmla="*/ 2228 h 2229"/>
              <a:gd name="T2" fmla="*/ 0 w 2402"/>
              <a:gd name="T3" fmla="*/ 0 h 2229"/>
              <a:gd name="T4" fmla="*/ 2401 w 2402"/>
              <a:gd name="T5" fmla="*/ 0 h 2229"/>
              <a:gd name="T6" fmla="*/ 2401 w 2402"/>
              <a:gd name="T7" fmla="*/ 2228 h 2229"/>
              <a:gd name="T8" fmla="*/ 0 w 2402"/>
              <a:gd name="T9" fmla="*/ 2228 h 2229"/>
            </a:gdLst>
            <a:ahLst/>
            <a:cxnLst>
              <a:cxn ang="0">
                <a:pos x="T0" y="T1"/>
              </a:cxn>
              <a:cxn ang="0">
                <a:pos x="T2" y="T3"/>
              </a:cxn>
              <a:cxn ang="0">
                <a:pos x="T4" y="T5"/>
              </a:cxn>
              <a:cxn ang="0">
                <a:pos x="T6" y="T7"/>
              </a:cxn>
              <a:cxn ang="0">
                <a:pos x="T8" y="T9"/>
              </a:cxn>
            </a:cxnLst>
            <a:rect l="0" t="0" r="r" b="b"/>
            <a:pathLst>
              <a:path w="2402" h="2229">
                <a:moveTo>
                  <a:pt x="0" y="2228"/>
                </a:moveTo>
                <a:lnTo>
                  <a:pt x="0" y="0"/>
                </a:lnTo>
                <a:lnTo>
                  <a:pt x="2401" y="0"/>
                </a:lnTo>
                <a:lnTo>
                  <a:pt x="2401" y="2228"/>
                </a:lnTo>
                <a:lnTo>
                  <a:pt x="0" y="2228"/>
                </a:lnTo>
              </a:path>
            </a:pathLst>
          </a:custGeom>
          <a:solidFill>
            <a:schemeClr val="accent3"/>
          </a:solidFill>
          <a:ln>
            <a:noFill/>
          </a:ln>
          <a:effectLst/>
        </p:spPr>
        <p:txBody>
          <a:bodyPr wrap="none" anchor="ctr"/>
          <a:lstStyle/>
          <a:p>
            <a:endParaRPr lang="en-US" sz="7197"/>
          </a:p>
        </p:txBody>
      </p:sp>
      <p:sp>
        <p:nvSpPr>
          <p:cNvPr id="80" name="Freeform 64"/>
          <p:cNvSpPr>
            <a:spLocks noChangeArrowheads="1"/>
          </p:cNvSpPr>
          <p:nvPr/>
        </p:nvSpPr>
        <p:spPr bwMode="auto">
          <a:xfrm>
            <a:off x="3534506" y="6287158"/>
            <a:ext cx="15103925" cy="1944430"/>
          </a:xfrm>
          <a:custGeom>
            <a:avLst/>
            <a:gdLst>
              <a:gd name="T0" fmla="*/ 0 w 6662"/>
              <a:gd name="T1" fmla="*/ 1892 h 1893"/>
              <a:gd name="T2" fmla="*/ 0 w 6662"/>
              <a:gd name="T3" fmla="*/ 0 h 1893"/>
              <a:gd name="T4" fmla="*/ 5979 w 6662"/>
              <a:gd name="T5" fmla="*/ 0 h 1893"/>
              <a:gd name="T6" fmla="*/ 6661 w 6662"/>
              <a:gd name="T7" fmla="*/ 946 h 1893"/>
              <a:gd name="T8" fmla="*/ 5979 w 6662"/>
              <a:gd name="T9" fmla="*/ 1892 h 1893"/>
              <a:gd name="T10" fmla="*/ 0 w 6662"/>
              <a:gd name="T11" fmla="*/ 1892 h 1893"/>
            </a:gdLst>
            <a:ahLst/>
            <a:cxnLst>
              <a:cxn ang="0">
                <a:pos x="T0" y="T1"/>
              </a:cxn>
              <a:cxn ang="0">
                <a:pos x="T2" y="T3"/>
              </a:cxn>
              <a:cxn ang="0">
                <a:pos x="T4" y="T5"/>
              </a:cxn>
              <a:cxn ang="0">
                <a:pos x="T6" y="T7"/>
              </a:cxn>
              <a:cxn ang="0">
                <a:pos x="T8" y="T9"/>
              </a:cxn>
              <a:cxn ang="0">
                <a:pos x="T10" y="T11"/>
              </a:cxn>
            </a:cxnLst>
            <a:rect l="0" t="0" r="r" b="b"/>
            <a:pathLst>
              <a:path w="6662" h="1893">
                <a:moveTo>
                  <a:pt x="0" y="1892"/>
                </a:moveTo>
                <a:lnTo>
                  <a:pt x="0" y="0"/>
                </a:lnTo>
                <a:lnTo>
                  <a:pt x="5979" y="0"/>
                </a:lnTo>
                <a:lnTo>
                  <a:pt x="6661" y="946"/>
                </a:lnTo>
                <a:lnTo>
                  <a:pt x="5979" y="1892"/>
                </a:lnTo>
                <a:lnTo>
                  <a:pt x="0" y="1892"/>
                </a:lnTo>
              </a:path>
            </a:pathLst>
          </a:custGeom>
          <a:solidFill>
            <a:schemeClr val="accent3"/>
          </a:solidFill>
          <a:ln>
            <a:noFill/>
          </a:ln>
          <a:effectLst/>
        </p:spPr>
        <p:txBody>
          <a:bodyPr wrap="none" anchor="ctr"/>
          <a:lstStyle/>
          <a:p>
            <a:endParaRPr lang="en-US" sz="7197"/>
          </a:p>
        </p:txBody>
      </p:sp>
      <p:sp>
        <p:nvSpPr>
          <p:cNvPr id="85" name="Freeform 66"/>
          <p:cNvSpPr>
            <a:spLocks noChangeArrowheads="1"/>
          </p:cNvSpPr>
          <p:nvPr/>
        </p:nvSpPr>
        <p:spPr bwMode="auto">
          <a:xfrm>
            <a:off x="2554066" y="6287581"/>
            <a:ext cx="951819" cy="2293429"/>
          </a:xfrm>
          <a:custGeom>
            <a:avLst/>
            <a:gdLst>
              <a:gd name="T0" fmla="*/ 0 w 928"/>
              <a:gd name="T1" fmla="*/ 2231 h 2232"/>
              <a:gd name="T2" fmla="*/ 0 w 928"/>
              <a:gd name="T3" fmla="*/ 0 h 2232"/>
              <a:gd name="T4" fmla="*/ 927 w 928"/>
              <a:gd name="T5" fmla="*/ 0 h 2232"/>
              <a:gd name="T6" fmla="*/ 927 w 928"/>
              <a:gd name="T7" fmla="*/ 1895 h 2232"/>
              <a:gd name="T8" fmla="*/ 0 w 928"/>
              <a:gd name="T9" fmla="*/ 2231 h 2232"/>
            </a:gdLst>
            <a:ahLst/>
            <a:cxnLst>
              <a:cxn ang="0">
                <a:pos x="T0" y="T1"/>
              </a:cxn>
              <a:cxn ang="0">
                <a:pos x="T2" y="T3"/>
              </a:cxn>
              <a:cxn ang="0">
                <a:pos x="T4" y="T5"/>
              </a:cxn>
              <a:cxn ang="0">
                <a:pos x="T6" y="T7"/>
              </a:cxn>
              <a:cxn ang="0">
                <a:pos x="T8" y="T9"/>
              </a:cxn>
            </a:cxnLst>
            <a:rect l="0" t="0" r="r" b="b"/>
            <a:pathLst>
              <a:path w="928" h="2232">
                <a:moveTo>
                  <a:pt x="0" y="2231"/>
                </a:moveTo>
                <a:lnTo>
                  <a:pt x="0" y="0"/>
                </a:lnTo>
                <a:lnTo>
                  <a:pt x="927" y="0"/>
                </a:lnTo>
                <a:lnTo>
                  <a:pt x="927" y="1895"/>
                </a:lnTo>
                <a:lnTo>
                  <a:pt x="0" y="2231"/>
                </a:lnTo>
              </a:path>
            </a:pathLst>
          </a:custGeom>
          <a:solidFill>
            <a:schemeClr val="accent3">
              <a:lumMod val="75000"/>
            </a:schemeClr>
          </a:solidFill>
          <a:ln>
            <a:noFill/>
          </a:ln>
          <a:effectLst/>
        </p:spPr>
        <p:txBody>
          <a:bodyPr wrap="none" anchor="ctr"/>
          <a:lstStyle/>
          <a:p>
            <a:endParaRPr lang="en-US" sz="7197"/>
          </a:p>
        </p:txBody>
      </p:sp>
      <p:sp>
        <p:nvSpPr>
          <p:cNvPr id="107" name="Freeform 77"/>
          <p:cNvSpPr>
            <a:spLocks noChangeArrowheads="1"/>
          </p:cNvSpPr>
          <p:nvPr/>
        </p:nvSpPr>
        <p:spPr bwMode="auto">
          <a:xfrm>
            <a:off x="95761" y="3217981"/>
            <a:ext cx="2470196" cy="2288895"/>
          </a:xfrm>
          <a:custGeom>
            <a:avLst/>
            <a:gdLst>
              <a:gd name="T0" fmla="*/ 0 w 2402"/>
              <a:gd name="T1" fmla="*/ 2228 h 2229"/>
              <a:gd name="T2" fmla="*/ 0 w 2402"/>
              <a:gd name="T3" fmla="*/ 0 h 2229"/>
              <a:gd name="T4" fmla="*/ 2401 w 2402"/>
              <a:gd name="T5" fmla="*/ 0 h 2229"/>
              <a:gd name="T6" fmla="*/ 2401 w 2402"/>
              <a:gd name="T7" fmla="*/ 2228 h 2229"/>
              <a:gd name="T8" fmla="*/ 0 w 2402"/>
              <a:gd name="T9" fmla="*/ 2228 h 2229"/>
            </a:gdLst>
            <a:ahLst/>
            <a:cxnLst>
              <a:cxn ang="0">
                <a:pos x="T0" y="T1"/>
              </a:cxn>
              <a:cxn ang="0">
                <a:pos x="T2" y="T3"/>
              </a:cxn>
              <a:cxn ang="0">
                <a:pos x="T4" y="T5"/>
              </a:cxn>
              <a:cxn ang="0">
                <a:pos x="T6" y="T7"/>
              </a:cxn>
              <a:cxn ang="0">
                <a:pos x="T8" y="T9"/>
              </a:cxn>
            </a:cxnLst>
            <a:rect l="0" t="0" r="r" b="b"/>
            <a:pathLst>
              <a:path w="2402" h="2229">
                <a:moveTo>
                  <a:pt x="0" y="2228"/>
                </a:moveTo>
                <a:lnTo>
                  <a:pt x="0" y="0"/>
                </a:lnTo>
                <a:lnTo>
                  <a:pt x="2401" y="0"/>
                </a:lnTo>
                <a:lnTo>
                  <a:pt x="2401" y="2228"/>
                </a:lnTo>
                <a:lnTo>
                  <a:pt x="0" y="2228"/>
                </a:lnTo>
              </a:path>
            </a:pathLst>
          </a:custGeom>
          <a:solidFill>
            <a:schemeClr val="accent2"/>
          </a:solidFill>
          <a:ln>
            <a:noFill/>
          </a:ln>
          <a:effectLst/>
        </p:spPr>
        <p:txBody>
          <a:bodyPr wrap="none" anchor="ctr"/>
          <a:lstStyle/>
          <a:p>
            <a:endParaRPr lang="en-US" sz="7197"/>
          </a:p>
        </p:txBody>
      </p:sp>
      <p:sp>
        <p:nvSpPr>
          <p:cNvPr id="136" name="Freeform 79"/>
          <p:cNvSpPr>
            <a:spLocks noChangeArrowheads="1"/>
          </p:cNvSpPr>
          <p:nvPr/>
        </p:nvSpPr>
        <p:spPr bwMode="auto">
          <a:xfrm>
            <a:off x="2538558" y="3195679"/>
            <a:ext cx="951819" cy="2288895"/>
          </a:xfrm>
          <a:custGeom>
            <a:avLst/>
            <a:gdLst>
              <a:gd name="T0" fmla="*/ 0 w 928"/>
              <a:gd name="T1" fmla="*/ 2228 h 2229"/>
              <a:gd name="T2" fmla="*/ 0 w 928"/>
              <a:gd name="T3" fmla="*/ 0 h 2229"/>
              <a:gd name="T4" fmla="*/ 927 w 928"/>
              <a:gd name="T5" fmla="*/ 332 h 2229"/>
              <a:gd name="T6" fmla="*/ 927 w 928"/>
              <a:gd name="T7" fmla="*/ 2228 h 2229"/>
              <a:gd name="T8" fmla="*/ 0 w 928"/>
              <a:gd name="T9" fmla="*/ 2228 h 2229"/>
            </a:gdLst>
            <a:ahLst/>
            <a:cxnLst>
              <a:cxn ang="0">
                <a:pos x="T0" y="T1"/>
              </a:cxn>
              <a:cxn ang="0">
                <a:pos x="T2" y="T3"/>
              </a:cxn>
              <a:cxn ang="0">
                <a:pos x="T4" y="T5"/>
              </a:cxn>
              <a:cxn ang="0">
                <a:pos x="T6" y="T7"/>
              </a:cxn>
              <a:cxn ang="0">
                <a:pos x="T8" y="T9"/>
              </a:cxn>
            </a:cxnLst>
            <a:rect l="0" t="0" r="r" b="b"/>
            <a:pathLst>
              <a:path w="928" h="2229">
                <a:moveTo>
                  <a:pt x="0" y="2228"/>
                </a:moveTo>
                <a:lnTo>
                  <a:pt x="0" y="0"/>
                </a:lnTo>
                <a:lnTo>
                  <a:pt x="927" y="332"/>
                </a:lnTo>
                <a:lnTo>
                  <a:pt x="927" y="2228"/>
                </a:lnTo>
                <a:lnTo>
                  <a:pt x="0" y="2228"/>
                </a:lnTo>
              </a:path>
            </a:pathLst>
          </a:custGeom>
          <a:solidFill>
            <a:schemeClr val="accent2">
              <a:lumMod val="75000"/>
            </a:schemeClr>
          </a:solidFill>
          <a:ln>
            <a:noFill/>
          </a:ln>
          <a:effectLst/>
        </p:spPr>
        <p:txBody>
          <a:bodyPr wrap="none" anchor="ctr"/>
          <a:lstStyle/>
          <a:p>
            <a:endParaRPr lang="en-US" sz="7197"/>
          </a:p>
        </p:txBody>
      </p:sp>
      <p:cxnSp>
        <p:nvCxnSpPr>
          <p:cNvPr id="5" name="Straight Connector 4"/>
          <p:cNvCxnSpPr/>
          <p:nvPr/>
        </p:nvCxnSpPr>
        <p:spPr>
          <a:xfrm>
            <a:off x="11142246" y="3747245"/>
            <a:ext cx="0" cy="14719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1902980" y="9300063"/>
            <a:ext cx="0" cy="13321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701814" y="6514541"/>
            <a:ext cx="0" cy="14719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Shape 2912"/>
          <p:cNvSpPr/>
          <p:nvPr/>
        </p:nvSpPr>
        <p:spPr>
          <a:xfrm>
            <a:off x="15301107" y="8219381"/>
            <a:ext cx="888722" cy="888722"/>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charset="0"/>
              <a:ea typeface="Calibri" charset="0"/>
              <a:cs typeface="Calibri" charset="0"/>
            </a:endParaRPr>
          </a:p>
        </p:txBody>
      </p:sp>
      <p:sp>
        <p:nvSpPr>
          <p:cNvPr id="27" name="Subtitle 2"/>
          <p:cNvSpPr txBox="1">
            <a:spLocks/>
          </p:cNvSpPr>
          <p:nvPr/>
        </p:nvSpPr>
        <p:spPr>
          <a:xfrm>
            <a:off x="3930062" y="4442365"/>
            <a:ext cx="7100671" cy="6812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640"/>
              </a:lnSpc>
            </a:pPr>
            <a:r>
              <a:rPr lang="en-US" dirty="0" smtClean="0">
                <a:solidFill>
                  <a:schemeClr val="bg1"/>
                </a:solidFill>
                <a:latin typeface="Akkurat" panose="02000503030000020004" pitchFamily="2" charset="0"/>
                <a:ea typeface="Lato Light" charset="0"/>
                <a:cs typeface="Lato Light" charset="0"/>
              </a:rPr>
              <a:t>Consultation period  Sept  - Nov 2017 </a:t>
            </a:r>
            <a:endParaRPr lang="en-US" dirty="0">
              <a:solidFill>
                <a:schemeClr val="bg1"/>
              </a:solidFill>
              <a:latin typeface="Akkurat" panose="02000503030000020004" pitchFamily="2" charset="0"/>
              <a:ea typeface="Lato Light" charset="0"/>
              <a:cs typeface="Lato Light" charset="0"/>
            </a:endParaRPr>
          </a:p>
        </p:txBody>
      </p:sp>
      <p:sp>
        <p:nvSpPr>
          <p:cNvPr id="28" name="Rectangle 27"/>
          <p:cNvSpPr>
            <a:spLocks/>
          </p:cNvSpPr>
          <p:nvPr/>
        </p:nvSpPr>
        <p:spPr bwMode="auto">
          <a:xfrm>
            <a:off x="6762526" y="3690749"/>
            <a:ext cx="4121705" cy="9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r" defTabSz="4572000">
              <a:lnSpc>
                <a:spcPts val="7740"/>
              </a:lnSpc>
            </a:pPr>
            <a:r>
              <a:rPr lang="en-US" b="1" dirty="0" smtClean="0">
                <a:solidFill>
                  <a:schemeClr val="bg1"/>
                </a:solidFill>
                <a:latin typeface="Akkurat" panose="02000503030000020004" pitchFamily="2" charset="0"/>
                <a:ea typeface="Lato Black" charset="0"/>
                <a:cs typeface="Lato Black" charset="0"/>
                <a:sym typeface="Bebas Neue" charset="0"/>
              </a:rPr>
              <a:t>Community survey</a:t>
            </a:r>
            <a:endParaRPr lang="en-US" b="1" dirty="0">
              <a:solidFill>
                <a:schemeClr val="bg1"/>
              </a:solidFill>
              <a:latin typeface="Akkurat" panose="02000503030000020004" pitchFamily="2" charset="0"/>
              <a:ea typeface="Lato Black" charset="0"/>
              <a:cs typeface="Lato Black" charset="0"/>
              <a:sym typeface="Bebas Neue" charset="0"/>
            </a:endParaRPr>
          </a:p>
        </p:txBody>
      </p:sp>
      <p:sp>
        <p:nvSpPr>
          <p:cNvPr id="30" name="Rectangle 29"/>
          <p:cNvSpPr>
            <a:spLocks/>
          </p:cNvSpPr>
          <p:nvPr/>
        </p:nvSpPr>
        <p:spPr bwMode="auto">
          <a:xfrm>
            <a:off x="314582" y="6467666"/>
            <a:ext cx="10899279"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r" defTabSz="4572000">
              <a:lnSpc>
                <a:spcPts val="7740"/>
              </a:lnSpc>
            </a:pPr>
            <a:r>
              <a:rPr lang="en-US" b="1" dirty="0" smtClean="0">
                <a:latin typeface="Akkurat" panose="02000503030000020004" pitchFamily="2" charset="0"/>
                <a:ea typeface="Lato Black" charset="0"/>
                <a:cs typeface="Lato Black" charset="0"/>
                <a:sym typeface="Bebas Neue" charset="0"/>
              </a:rPr>
              <a:t>Kitchen Table conversations</a:t>
            </a:r>
            <a:endParaRPr lang="en-US" b="1" dirty="0">
              <a:latin typeface="Akkurat" panose="02000503030000020004" pitchFamily="2" charset="0"/>
              <a:ea typeface="Lato Black" charset="0"/>
              <a:cs typeface="Lato Black" charset="0"/>
              <a:sym typeface="Bebas Neue" charset="0"/>
            </a:endParaRPr>
          </a:p>
        </p:txBody>
      </p:sp>
      <p:grpSp>
        <p:nvGrpSpPr>
          <p:cNvPr id="3" name="Group 2"/>
          <p:cNvGrpSpPr/>
          <p:nvPr/>
        </p:nvGrpSpPr>
        <p:grpSpPr>
          <a:xfrm>
            <a:off x="423347" y="3429624"/>
            <a:ext cx="1603732" cy="1603732"/>
            <a:chOff x="221902" y="3272125"/>
            <a:chExt cx="1879692" cy="1879692"/>
          </a:xfrm>
        </p:grpSpPr>
        <p:sp>
          <p:nvSpPr>
            <p:cNvPr id="2" name="Oval 1"/>
            <p:cNvSpPr/>
            <p:nvPr/>
          </p:nvSpPr>
          <p:spPr>
            <a:xfrm>
              <a:off x="221902" y="3272125"/>
              <a:ext cx="1879692" cy="18796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8126" y="3555564"/>
              <a:ext cx="1347244" cy="13472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382184" y="6595221"/>
            <a:ext cx="1603732" cy="1603732"/>
            <a:chOff x="221902" y="3272125"/>
            <a:chExt cx="1879692" cy="1879692"/>
          </a:xfrm>
        </p:grpSpPr>
        <p:sp>
          <p:nvSpPr>
            <p:cNvPr id="43" name="Oval 42"/>
            <p:cNvSpPr/>
            <p:nvPr/>
          </p:nvSpPr>
          <p:spPr>
            <a:xfrm>
              <a:off x="221902" y="3272125"/>
              <a:ext cx="1879692" cy="18796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88126" y="3555564"/>
              <a:ext cx="1347244" cy="13472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a:spLocks/>
          </p:cNvSpPr>
          <p:nvPr/>
        </p:nvSpPr>
        <p:spPr bwMode="auto">
          <a:xfrm>
            <a:off x="804803" y="6968331"/>
            <a:ext cx="753411" cy="92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740"/>
              </a:lnSpc>
            </a:pPr>
            <a:r>
              <a:rPr lang="en-US" sz="5000" b="1" dirty="0" smtClean="0">
                <a:solidFill>
                  <a:schemeClr val="bg1"/>
                </a:solidFill>
                <a:latin typeface="Akkurat" panose="02000503030000020004" pitchFamily="2" charset="0"/>
                <a:ea typeface="Lato" charset="0"/>
                <a:cs typeface="Lato" charset="0"/>
                <a:sym typeface="Bebas Neue" charset="0"/>
              </a:rPr>
              <a:t>02</a:t>
            </a:r>
            <a:endParaRPr lang="en-US" sz="5000" b="1" dirty="0">
              <a:solidFill>
                <a:schemeClr val="bg1"/>
              </a:solidFill>
              <a:latin typeface="Akkurat" panose="02000503030000020004" pitchFamily="2" charset="0"/>
              <a:ea typeface="Lato" charset="0"/>
              <a:cs typeface="Lato" charset="0"/>
              <a:sym typeface="Bebas Neue" charset="0"/>
            </a:endParaRPr>
          </a:p>
        </p:txBody>
      </p:sp>
      <p:grpSp>
        <p:nvGrpSpPr>
          <p:cNvPr id="46" name="Group 45"/>
          <p:cNvGrpSpPr/>
          <p:nvPr/>
        </p:nvGrpSpPr>
        <p:grpSpPr>
          <a:xfrm>
            <a:off x="382184" y="9599659"/>
            <a:ext cx="1603732" cy="1603732"/>
            <a:chOff x="221902" y="3272125"/>
            <a:chExt cx="1879692" cy="1879692"/>
          </a:xfrm>
        </p:grpSpPr>
        <p:sp>
          <p:nvSpPr>
            <p:cNvPr id="47" name="Oval 46"/>
            <p:cNvSpPr/>
            <p:nvPr/>
          </p:nvSpPr>
          <p:spPr>
            <a:xfrm>
              <a:off x="221902" y="3272125"/>
              <a:ext cx="1879692" cy="18796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88126" y="3555564"/>
              <a:ext cx="1347244" cy="13472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p:cNvSpPr>
            <a:spLocks/>
          </p:cNvSpPr>
          <p:nvPr/>
        </p:nvSpPr>
        <p:spPr bwMode="auto">
          <a:xfrm>
            <a:off x="844549" y="9919815"/>
            <a:ext cx="753411" cy="92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740"/>
              </a:lnSpc>
            </a:pPr>
            <a:r>
              <a:rPr lang="en-US" sz="5000" b="1" dirty="0" smtClean="0">
                <a:solidFill>
                  <a:schemeClr val="bg1"/>
                </a:solidFill>
                <a:latin typeface="Akkurat" panose="02000503030000020004" pitchFamily="2" charset="0"/>
                <a:ea typeface="Lato" charset="0"/>
                <a:cs typeface="Lato" charset="0"/>
                <a:sym typeface="Bebas Neue" charset="0"/>
              </a:rPr>
              <a:t>03</a:t>
            </a:r>
            <a:endParaRPr lang="en-US" sz="5000" b="1" dirty="0">
              <a:solidFill>
                <a:schemeClr val="bg1"/>
              </a:solidFill>
              <a:latin typeface="Akkurat" panose="02000503030000020004" pitchFamily="2" charset="0"/>
              <a:ea typeface="Lato" charset="0"/>
              <a:cs typeface="Lato" charset="0"/>
              <a:sym typeface="Bebas Neue" charset="0"/>
            </a:endParaRPr>
          </a:p>
        </p:txBody>
      </p:sp>
      <p:sp>
        <p:nvSpPr>
          <p:cNvPr id="53" name="Rectangle 52"/>
          <p:cNvSpPr>
            <a:spLocks/>
          </p:cNvSpPr>
          <p:nvPr/>
        </p:nvSpPr>
        <p:spPr bwMode="auto">
          <a:xfrm>
            <a:off x="804803" y="3747245"/>
            <a:ext cx="753411" cy="92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740"/>
              </a:lnSpc>
            </a:pPr>
            <a:r>
              <a:rPr lang="en-US" sz="5000" b="1" dirty="0" smtClean="0">
                <a:solidFill>
                  <a:schemeClr val="bg1"/>
                </a:solidFill>
                <a:latin typeface="Akkurat" panose="02000503030000020004" pitchFamily="2" charset="0"/>
                <a:ea typeface="Lato" charset="0"/>
                <a:cs typeface="Lato" charset="0"/>
                <a:sym typeface="Bebas Neue" charset="0"/>
              </a:rPr>
              <a:t>01</a:t>
            </a:r>
            <a:endParaRPr lang="en-US" sz="5000" b="1" dirty="0">
              <a:solidFill>
                <a:schemeClr val="bg1"/>
              </a:solidFill>
              <a:latin typeface="Akkurat" panose="02000503030000020004" pitchFamily="2" charset="0"/>
              <a:ea typeface="Lato" charset="0"/>
              <a:cs typeface="Lato" charset="0"/>
              <a:sym typeface="Bebas Neue" charset="0"/>
            </a:endParaRPr>
          </a:p>
        </p:txBody>
      </p:sp>
      <p:sp>
        <p:nvSpPr>
          <p:cNvPr id="6" name="TextBox 5"/>
          <p:cNvSpPr txBox="1"/>
          <p:nvPr/>
        </p:nvSpPr>
        <p:spPr>
          <a:xfrm>
            <a:off x="3752996" y="9386718"/>
            <a:ext cx="7888116" cy="646331"/>
          </a:xfrm>
          <a:prstGeom prst="rect">
            <a:avLst/>
          </a:prstGeom>
          <a:noFill/>
        </p:spPr>
        <p:txBody>
          <a:bodyPr wrap="square" rtlCol="0">
            <a:spAutoFit/>
          </a:bodyPr>
          <a:lstStyle/>
          <a:p>
            <a:pPr algn="r"/>
            <a:r>
              <a:rPr lang="en-AU" b="1" dirty="0" smtClean="0">
                <a:solidFill>
                  <a:schemeClr val="bg1"/>
                </a:solidFill>
              </a:rPr>
              <a:t>Citizen’s Forum     </a:t>
            </a:r>
            <a:endParaRPr lang="en-AU" b="1" dirty="0">
              <a:solidFill>
                <a:schemeClr val="bg1"/>
              </a:solidFill>
            </a:endParaRPr>
          </a:p>
        </p:txBody>
      </p:sp>
      <p:sp>
        <p:nvSpPr>
          <p:cNvPr id="8" name="TextBox 7"/>
          <p:cNvSpPr txBox="1"/>
          <p:nvPr/>
        </p:nvSpPr>
        <p:spPr>
          <a:xfrm>
            <a:off x="4973336" y="7315650"/>
            <a:ext cx="6133492" cy="461665"/>
          </a:xfrm>
          <a:prstGeom prst="rect">
            <a:avLst/>
          </a:prstGeom>
          <a:noFill/>
        </p:spPr>
        <p:txBody>
          <a:bodyPr wrap="square" rtlCol="0">
            <a:spAutoFit/>
          </a:bodyPr>
          <a:lstStyle/>
          <a:p>
            <a:r>
              <a:rPr lang="en-AU" sz="2400" dirty="0" smtClean="0">
                <a:latin typeface="Akkurat" panose="02000503030000020004" charset="0"/>
              </a:rPr>
              <a:t>Consultation period June – July 2018 </a:t>
            </a:r>
            <a:endParaRPr lang="en-AU" sz="2400" dirty="0">
              <a:latin typeface="Akkurat" panose="02000503030000020004" charset="0"/>
            </a:endParaRPr>
          </a:p>
        </p:txBody>
      </p:sp>
      <p:sp>
        <p:nvSpPr>
          <p:cNvPr id="9" name="TextBox 8"/>
          <p:cNvSpPr txBox="1"/>
          <p:nvPr/>
        </p:nvSpPr>
        <p:spPr>
          <a:xfrm>
            <a:off x="6096000" y="10046686"/>
            <a:ext cx="5545112" cy="461665"/>
          </a:xfrm>
          <a:prstGeom prst="rect">
            <a:avLst/>
          </a:prstGeom>
          <a:noFill/>
        </p:spPr>
        <p:txBody>
          <a:bodyPr wrap="square" rtlCol="0">
            <a:spAutoFit/>
          </a:bodyPr>
          <a:lstStyle/>
          <a:p>
            <a:pPr algn="r"/>
            <a:r>
              <a:rPr lang="en-AU" sz="2400" dirty="0" smtClean="0">
                <a:solidFill>
                  <a:schemeClr val="bg1"/>
                </a:solidFill>
                <a:latin typeface="Akkurat" panose="02000503030000020004" charset="0"/>
              </a:rPr>
              <a:t>21 July and August 2018</a:t>
            </a:r>
            <a:endParaRPr lang="en-AU" sz="2400" dirty="0">
              <a:solidFill>
                <a:schemeClr val="bg1"/>
              </a:solidFill>
              <a:latin typeface="Akkurat" panose="02000503030000020004" charset="0"/>
            </a:endParaRPr>
          </a:p>
        </p:txBody>
      </p:sp>
      <p:sp>
        <p:nvSpPr>
          <p:cNvPr id="10" name="Down Arrow 9"/>
          <p:cNvSpPr/>
          <p:nvPr/>
        </p:nvSpPr>
        <p:spPr>
          <a:xfrm>
            <a:off x="12280922" y="5033356"/>
            <a:ext cx="743538" cy="388996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Down Arrow 53"/>
          <p:cNvSpPr/>
          <p:nvPr/>
        </p:nvSpPr>
        <p:spPr>
          <a:xfrm>
            <a:off x="5197563" y="7870090"/>
            <a:ext cx="743538" cy="150380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49528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721415" y="553472"/>
            <a:ext cx="12537948" cy="1446532"/>
          </a:xfrm>
          <a:prstGeom prst="rect">
            <a:avLst/>
          </a:prstGeom>
          <a:noFill/>
        </p:spPr>
        <p:txBody>
          <a:bodyPr wrap="none" lIns="91422" tIns="45711" rIns="91422" bIns="45711" rtlCol="0">
            <a:spAutoFit/>
          </a:bodyPr>
          <a:lstStyle/>
          <a:p>
            <a:pPr algn="ctr"/>
            <a:r>
              <a:rPr lang="en-US" sz="8800" b="1" dirty="0" smtClean="0">
                <a:solidFill>
                  <a:schemeClr val="tx2"/>
                </a:solidFill>
                <a:latin typeface="Akkurat" panose="02000503030000020004" pitchFamily="2" charset="0"/>
                <a:ea typeface="Lato" charset="0"/>
                <a:cs typeface="Lato" charset="0"/>
              </a:rPr>
              <a:t>Better Suburbs Survey</a:t>
            </a:r>
            <a:endParaRPr lang="id-ID" sz="8800" b="1" dirty="0">
              <a:solidFill>
                <a:schemeClr val="tx2"/>
              </a:solidFill>
              <a:latin typeface="Akkurat" panose="02000503030000020004" pitchFamily="2" charset="0"/>
              <a:ea typeface="Lato" charset="0"/>
              <a:cs typeface="Lato" charset="0"/>
            </a:endParaRPr>
          </a:p>
        </p:txBody>
      </p:sp>
      <p:sp>
        <p:nvSpPr>
          <p:cNvPr id="12" name="TextBox 11"/>
          <p:cNvSpPr txBox="1"/>
          <p:nvPr/>
        </p:nvSpPr>
        <p:spPr>
          <a:xfrm>
            <a:off x="15670869" y="7008007"/>
            <a:ext cx="3356561" cy="1427314"/>
          </a:xfrm>
          <a:prstGeom prst="rect">
            <a:avLst/>
          </a:prstGeom>
          <a:noFill/>
        </p:spPr>
        <p:txBody>
          <a:bodyPr wrap="none" lIns="182880" tIns="548640" rIns="182880" bIns="365760" rtlCol="0">
            <a:spAutoFit/>
          </a:bodyPr>
          <a:lstStyle/>
          <a:p>
            <a:pPr algn="ctr">
              <a:lnSpc>
                <a:spcPts val="3233"/>
              </a:lnSpc>
              <a:spcAft>
                <a:spcPts val="3199"/>
              </a:spcAft>
            </a:pPr>
            <a:r>
              <a:rPr lang="en-US" sz="5400" b="1" dirty="0" smtClean="0">
                <a:solidFill>
                  <a:schemeClr val="bg1"/>
                </a:solidFill>
                <a:latin typeface="Akkurat" panose="02000503030000020004" pitchFamily="2" charset="0"/>
                <a:ea typeface="Lato" charset="0"/>
                <a:cs typeface="Lato" charset="0"/>
              </a:rPr>
              <a:t>Enablers</a:t>
            </a:r>
            <a:endParaRPr lang="en-US" sz="5400" b="1" dirty="0">
              <a:solidFill>
                <a:schemeClr val="bg1"/>
              </a:solidFill>
              <a:latin typeface="Akkurat" panose="02000503030000020004" pitchFamily="2" charset="0"/>
              <a:ea typeface="Lato" charset="0"/>
              <a:cs typeface="Lato" charset="0"/>
            </a:endParaRPr>
          </a:p>
        </p:txBody>
      </p:sp>
      <p:sp>
        <p:nvSpPr>
          <p:cNvPr id="14" name="TextBox 13"/>
          <p:cNvSpPr txBox="1"/>
          <p:nvPr/>
        </p:nvSpPr>
        <p:spPr>
          <a:xfrm>
            <a:off x="1783058" y="6348408"/>
            <a:ext cx="184731" cy="553998"/>
          </a:xfrm>
          <a:prstGeom prst="rect">
            <a:avLst/>
          </a:prstGeom>
          <a:noFill/>
        </p:spPr>
        <p:txBody>
          <a:bodyPr wrap="none" rtlCol="0" anchor="ctr" anchorCtr="0">
            <a:spAutoFit/>
          </a:bodyPr>
          <a:lstStyle/>
          <a:p>
            <a:endParaRPr lang="en-US" sz="3000" b="1" dirty="0">
              <a:solidFill>
                <a:schemeClr val="tx2"/>
              </a:solidFill>
              <a:latin typeface="Akkurat" panose="02000503030000020004" pitchFamily="2" charset="0"/>
              <a:ea typeface="Lato" charset="0"/>
              <a:cs typeface="Lato" charset="0"/>
            </a:endParaRPr>
          </a:p>
        </p:txBody>
      </p:sp>
      <p:sp>
        <p:nvSpPr>
          <p:cNvPr id="16" name="TextBox 15"/>
          <p:cNvSpPr txBox="1"/>
          <p:nvPr/>
        </p:nvSpPr>
        <p:spPr>
          <a:xfrm>
            <a:off x="4325925" y="4043093"/>
            <a:ext cx="7328929" cy="707886"/>
          </a:xfrm>
          <a:prstGeom prst="rect">
            <a:avLst/>
          </a:prstGeom>
          <a:noFill/>
        </p:spPr>
        <p:txBody>
          <a:bodyPr wrap="none" rtlCol="0" anchor="ctr" anchorCtr="0">
            <a:spAutoFit/>
          </a:bodyPr>
          <a:lstStyle/>
          <a:p>
            <a:r>
              <a:rPr lang="en-US" sz="4000" dirty="0" smtClean="0">
                <a:solidFill>
                  <a:schemeClr val="tx2"/>
                </a:solidFill>
                <a:latin typeface="Akkurat" panose="02000503030000020004" pitchFamily="2" charset="0"/>
                <a:ea typeface="Lato" charset="0"/>
                <a:cs typeface="Lato" charset="0"/>
              </a:rPr>
              <a:t>September to November 2017 </a:t>
            </a:r>
            <a:endParaRPr lang="en-US" sz="4000" dirty="0">
              <a:solidFill>
                <a:schemeClr val="tx2"/>
              </a:solidFill>
              <a:latin typeface="Akkurat" panose="02000503030000020004" pitchFamily="2" charset="0"/>
              <a:ea typeface="Lato" charset="0"/>
              <a:cs typeface="Lato" charset="0"/>
            </a:endParaRPr>
          </a:p>
        </p:txBody>
      </p:sp>
      <p:sp>
        <p:nvSpPr>
          <p:cNvPr id="20" name="TextBox 19"/>
          <p:cNvSpPr txBox="1"/>
          <p:nvPr/>
        </p:nvSpPr>
        <p:spPr>
          <a:xfrm>
            <a:off x="4053471" y="5578492"/>
            <a:ext cx="8944436" cy="1323439"/>
          </a:xfrm>
          <a:prstGeom prst="rect">
            <a:avLst/>
          </a:prstGeom>
          <a:noFill/>
        </p:spPr>
        <p:txBody>
          <a:bodyPr wrap="none" rtlCol="0" anchor="ctr" anchorCtr="0">
            <a:spAutoFit/>
          </a:bodyPr>
          <a:lstStyle/>
          <a:p>
            <a:r>
              <a:rPr lang="en-US" sz="4000" dirty="0" smtClean="0">
                <a:solidFill>
                  <a:schemeClr val="tx2"/>
                </a:solidFill>
                <a:latin typeface="Akkurat" panose="02000503030000020004" pitchFamily="2" charset="0"/>
                <a:ea typeface="Lato" charset="0"/>
                <a:cs typeface="Lato" charset="0"/>
              </a:rPr>
              <a:t>Online survey, discussion post and </a:t>
            </a:r>
          </a:p>
          <a:p>
            <a:r>
              <a:rPr lang="en-US" sz="4000" dirty="0" smtClean="0">
                <a:solidFill>
                  <a:schemeClr val="tx2"/>
                </a:solidFill>
                <a:latin typeface="Akkurat" panose="02000503030000020004" pitchFamily="2" charset="0"/>
                <a:ea typeface="Lato" charset="0"/>
                <a:cs typeface="Lato" charset="0"/>
              </a:rPr>
              <a:t>Calls for Better Practice submissions</a:t>
            </a:r>
            <a:endParaRPr lang="en-US" sz="4000" dirty="0">
              <a:solidFill>
                <a:schemeClr val="tx2"/>
              </a:solidFill>
              <a:latin typeface="Akkurat" panose="02000503030000020004" pitchFamily="2" charset="0"/>
              <a:ea typeface="Lato" charset="0"/>
              <a:cs typeface="Lato" charset="0"/>
            </a:endParaRPr>
          </a:p>
        </p:txBody>
      </p:sp>
      <p:sp>
        <p:nvSpPr>
          <p:cNvPr id="22" name="TextBox 21"/>
          <p:cNvSpPr txBox="1"/>
          <p:nvPr/>
        </p:nvSpPr>
        <p:spPr>
          <a:xfrm>
            <a:off x="4073742" y="7264607"/>
            <a:ext cx="4700554" cy="1754326"/>
          </a:xfrm>
          <a:prstGeom prst="rect">
            <a:avLst/>
          </a:prstGeom>
          <a:noFill/>
        </p:spPr>
        <p:txBody>
          <a:bodyPr wrap="square" rtlCol="0" anchor="ctr" anchorCtr="0">
            <a:spAutoFit/>
          </a:bodyPr>
          <a:lstStyle/>
          <a:p>
            <a:r>
              <a:rPr lang="en-US" sz="5400" b="1" dirty="0" smtClean="0">
                <a:solidFill>
                  <a:schemeClr val="tx2"/>
                </a:solidFill>
                <a:latin typeface="Akkurat" panose="02000503030000020004" pitchFamily="2" charset="0"/>
                <a:ea typeface="Lato" charset="0"/>
                <a:cs typeface="Lato" charset="0"/>
              </a:rPr>
              <a:t>1242 responses  </a:t>
            </a:r>
            <a:endParaRPr lang="en-US" sz="5400" b="1" dirty="0">
              <a:solidFill>
                <a:schemeClr val="tx2"/>
              </a:solidFill>
              <a:latin typeface="Akkurat" panose="02000503030000020004" pitchFamily="2" charset="0"/>
              <a:ea typeface="Lato" charset="0"/>
              <a:cs typeface="Lato" charset="0"/>
            </a:endParaRPr>
          </a:p>
        </p:txBody>
      </p:sp>
      <p:sp>
        <p:nvSpPr>
          <p:cNvPr id="24" name="Oval 23"/>
          <p:cNvSpPr>
            <a:spLocks noChangeAspect="1"/>
          </p:cNvSpPr>
          <p:nvPr/>
        </p:nvSpPr>
        <p:spPr>
          <a:xfrm>
            <a:off x="2052271" y="7708500"/>
            <a:ext cx="1027094" cy="10273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3000"/>
          </a:p>
        </p:txBody>
      </p:sp>
      <p:sp>
        <p:nvSpPr>
          <p:cNvPr id="29" name="Oval 28"/>
          <p:cNvSpPr>
            <a:spLocks noChangeAspect="1"/>
          </p:cNvSpPr>
          <p:nvPr/>
        </p:nvSpPr>
        <p:spPr>
          <a:xfrm>
            <a:off x="2097507" y="3852628"/>
            <a:ext cx="1027094" cy="102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3000"/>
          </a:p>
        </p:txBody>
      </p:sp>
      <p:sp>
        <p:nvSpPr>
          <p:cNvPr id="31" name="Oval 30"/>
          <p:cNvSpPr>
            <a:spLocks noChangeAspect="1"/>
          </p:cNvSpPr>
          <p:nvPr/>
        </p:nvSpPr>
        <p:spPr>
          <a:xfrm>
            <a:off x="2052271" y="5726531"/>
            <a:ext cx="1027094" cy="102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3000"/>
          </a:p>
        </p:txBody>
      </p:sp>
      <p:pic>
        <p:nvPicPr>
          <p:cNvPr id="3" name="Picture 2"/>
          <p:cNvPicPr>
            <a:picLocks noChangeAspect="1"/>
          </p:cNvPicPr>
          <p:nvPr/>
        </p:nvPicPr>
        <p:blipFill>
          <a:blip r:embed="rId3"/>
          <a:stretch>
            <a:fillRect/>
          </a:stretch>
        </p:blipFill>
        <p:spPr>
          <a:xfrm>
            <a:off x="15233469" y="370592"/>
            <a:ext cx="8607085" cy="11347676"/>
          </a:xfrm>
          <a:prstGeom prst="rect">
            <a:avLst/>
          </a:prstGeom>
          <a:ln>
            <a:solidFill>
              <a:schemeClr val="tx1"/>
            </a:solidFill>
          </a:ln>
        </p:spPr>
      </p:pic>
      <p:sp>
        <p:nvSpPr>
          <p:cNvPr id="27" name="Subtitle 2"/>
          <p:cNvSpPr txBox="1">
            <a:spLocks/>
          </p:cNvSpPr>
          <p:nvPr/>
        </p:nvSpPr>
        <p:spPr>
          <a:xfrm>
            <a:off x="4063441" y="1916091"/>
            <a:ext cx="4090933" cy="792078"/>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Akkurat" panose="02000503030000020004" pitchFamily="2" charset="0"/>
                <a:cs typeface="Lato Light"/>
              </a:rPr>
              <a:t>The first connection</a:t>
            </a:r>
            <a:endParaRPr lang="en-US" sz="3100" dirty="0">
              <a:solidFill>
                <a:schemeClr val="accent1"/>
              </a:solidFill>
              <a:latin typeface="Akkurat" panose="02000503030000020004" pitchFamily="2" charset="0"/>
              <a:cs typeface="Lato Light"/>
            </a:endParaRPr>
          </a:p>
        </p:txBody>
      </p:sp>
      <p:sp>
        <p:nvSpPr>
          <p:cNvPr id="36" name="Oval 35"/>
          <p:cNvSpPr>
            <a:spLocks noChangeAspect="1"/>
          </p:cNvSpPr>
          <p:nvPr/>
        </p:nvSpPr>
        <p:spPr>
          <a:xfrm>
            <a:off x="1991985" y="9600224"/>
            <a:ext cx="1027094" cy="10273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3000"/>
          </a:p>
        </p:txBody>
      </p:sp>
      <p:sp>
        <p:nvSpPr>
          <p:cNvPr id="2" name="TextBox 1"/>
          <p:cNvSpPr txBox="1"/>
          <p:nvPr/>
        </p:nvSpPr>
        <p:spPr>
          <a:xfrm>
            <a:off x="3985983" y="9727165"/>
            <a:ext cx="9523138" cy="646331"/>
          </a:xfrm>
          <a:prstGeom prst="rect">
            <a:avLst/>
          </a:prstGeom>
          <a:noFill/>
        </p:spPr>
        <p:txBody>
          <a:bodyPr wrap="square" rtlCol="0">
            <a:spAutoFit/>
          </a:bodyPr>
          <a:lstStyle/>
          <a:p>
            <a:r>
              <a:rPr lang="en-AU" dirty="0" smtClean="0"/>
              <a:t>Total response time – </a:t>
            </a:r>
            <a:r>
              <a:rPr lang="en-AU" dirty="0" err="1" smtClean="0"/>
              <a:t>approx</a:t>
            </a:r>
            <a:r>
              <a:rPr lang="en-AU" dirty="0" smtClean="0"/>
              <a:t> 414 hours</a:t>
            </a:r>
            <a:endParaRPr lang="en-AU" dirty="0"/>
          </a:p>
        </p:txBody>
      </p:sp>
    </p:spTree>
    <p:extLst>
      <p:ext uri="{BB962C8B-B14F-4D97-AF65-F5344CB8AC3E}">
        <p14:creationId xmlns:p14="http://schemas.microsoft.com/office/powerpoint/2010/main" val="249563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18933" y="363529"/>
            <a:ext cx="15580640" cy="1446532"/>
          </a:xfrm>
          <a:prstGeom prst="rect">
            <a:avLst/>
          </a:prstGeom>
          <a:noFill/>
        </p:spPr>
        <p:txBody>
          <a:bodyPr wrap="none" lIns="91422" tIns="45711" rIns="91422" bIns="45711" rtlCol="0">
            <a:spAutoFit/>
          </a:bodyPr>
          <a:lstStyle/>
          <a:p>
            <a:pPr algn="ctr"/>
            <a:r>
              <a:rPr lang="en-US" sz="8800" b="1" dirty="0" smtClean="0">
                <a:solidFill>
                  <a:schemeClr val="tx2"/>
                </a:solidFill>
                <a:latin typeface="Akkurat" panose="02000503030000020004" pitchFamily="2" charset="0"/>
                <a:ea typeface="Lato" charset="0"/>
                <a:cs typeface="Lato" charset="0"/>
              </a:rPr>
              <a:t>Kitchen Table conversations</a:t>
            </a:r>
            <a:endParaRPr lang="id-ID" sz="8800" b="1" dirty="0">
              <a:solidFill>
                <a:schemeClr val="tx2"/>
              </a:solidFill>
              <a:latin typeface="Akkurat" panose="02000503030000020004" pitchFamily="2" charset="0"/>
              <a:ea typeface="Lato" charset="0"/>
              <a:cs typeface="Lato" charset="0"/>
            </a:endParaRPr>
          </a:p>
        </p:txBody>
      </p:sp>
      <p:sp>
        <p:nvSpPr>
          <p:cNvPr id="12" name="TextBox 11"/>
          <p:cNvSpPr txBox="1"/>
          <p:nvPr/>
        </p:nvSpPr>
        <p:spPr>
          <a:xfrm>
            <a:off x="15670869" y="7008007"/>
            <a:ext cx="3356561" cy="1427314"/>
          </a:xfrm>
          <a:prstGeom prst="rect">
            <a:avLst/>
          </a:prstGeom>
          <a:noFill/>
        </p:spPr>
        <p:txBody>
          <a:bodyPr wrap="none" lIns="182880" tIns="548640" rIns="182880" bIns="365760" rtlCol="0">
            <a:spAutoFit/>
          </a:bodyPr>
          <a:lstStyle/>
          <a:p>
            <a:pPr algn="ctr">
              <a:lnSpc>
                <a:spcPts val="3233"/>
              </a:lnSpc>
              <a:spcAft>
                <a:spcPts val="3199"/>
              </a:spcAft>
            </a:pPr>
            <a:r>
              <a:rPr lang="en-US" sz="5400" b="1" dirty="0" smtClean="0">
                <a:solidFill>
                  <a:schemeClr val="bg1"/>
                </a:solidFill>
                <a:latin typeface="Akkurat" panose="02000503030000020004" pitchFamily="2" charset="0"/>
                <a:ea typeface="Lato" charset="0"/>
                <a:cs typeface="Lato" charset="0"/>
              </a:rPr>
              <a:t>Enablers</a:t>
            </a:r>
            <a:endParaRPr lang="en-US" sz="5400" b="1" dirty="0">
              <a:solidFill>
                <a:schemeClr val="bg1"/>
              </a:solidFill>
              <a:latin typeface="Akkurat" panose="02000503030000020004" pitchFamily="2" charset="0"/>
              <a:ea typeface="Lato" charset="0"/>
              <a:cs typeface="Lato" charset="0"/>
            </a:endParaRPr>
          </a:p>
        </p:txBody>
      </p:sp>
      <p:sp>
        <p:nvSpPr>
          <p:cNvPr id="14" name="TextBox 13"/>
          <p:cNvSpPr txBox="1"/>
          <p:nvPr/>
        </p:nvSpPr>
        <p:spPr>
          <a:xfrm>
            <a:off x="1824451" y="7692560"/>
            <a:ext cx="8361251" cy="3016210"/>
          </a:xfrm>
          <a:prstGeom prst="rect">
            <a:avLst/>
          </a:prstGeom>
          <a:noFill/>
        </p:spPr>
        <p:txBody>
          <a:bodyPr wrap="square" rtlCol="0" anchor="ctr" anchorCtr="0">
            <a:spAutoFit/>
          </a:bodyPr>
          <a:lstStyle/>
          <a:p>
            <a:r>
              <a:rPr lang="en-US" sz="4000" b="1" dirty="0" smtClean="0">
                <a:solidFill>
                  <a:schemeClr val="tx2"/>
                </a:solidFill>
                <a:latin typeface="Akkurat" panose="02000503030000020004" pitchFamily="2" charset="0"/>
                <a:ea typeface="Lato" charset="0"/>
                <a:cs typeface="Lato" charset="0"/>
              </a:rPr>
              <a:t>Deeper community feedback</a:t>
            </a:r>
          </a:p>
          <a:p>
            <a:r>
              <a:rPr lang="en-US" sz="3000" dirty="0" smtClean="0">
                <a:solidFill>
                  <a:schemeClr val="tx2"/>
                </a:solidFill>
                <a:latin typeface="Akkurat" panose="02000503030000020004" pitchFamily="2" charset="0"/>
                <a:ea typeface="Lato" charset="0"/>
                <a:cs typeface="Lato" charset="0"/>
              </a:rPr>
              <a:t>Group discussion using a journey map and feedback form</a:t>
            </a:r>
          </a:p>
          <a:p>
            <a:r>
              <a:rPr lang="en-US" sz="3000" dirty="0" smtClean="0">
                <a:solidFill>
                  <a:schemeClr val="tx2"/>
                </a:solidFill>
                <a:latin typeface="Akkurat" panose="02000503030000020004" pitchFamily="2" charset="0"/>
                <a:ea typeface="Lato" charset="0"/>
                <a:cs typeface="Lato" charset="0"/>
              </a:rPr>
              <a:t>More time intensive than a survey </a:t>
            </a:r>
          </a:p>
          <a:p>
            <a:r>
              <a:rPr lang="en-US" sz="3000" dirty="0" smtClean="0">
                <a:solidFill>
                  <a:schemeClr val="tx2"/>
                </a:solidFill>
                <a:latin typeface="Akkurat" panose="02000503030000020004" pitchFamily="2" charset="0"/>
                <a:ea typeface="Lato" charset="0"/>
                <a:cs typeface="Lato" charset="0"/>
              </a:rPr>
              <a:t>Seeks solutions and ideas in greater detail</a:t>
            </a:r>
          </a:p>
          <a:p>
            <a:r>
              <a:rPr lang="en-US" sz="3000" dirty="0" smtClean="0">
                <a:solidFill>
                  <a:schemeClr val="tx2"/>
                </a:solidFill>
                <a:latin typeface="Akkurat" panose="02000503030000020004" pitchFamily="2" charset="0"/>
                <a:ea typeface="Lato" charset="0"/>
                <a:cs typeface="Lato" charset="0"/>
              </a:rPr>
              <a:t>Allows stakeholders to have a voice at Forum</a:t>
            </a:r>
            <a:endParaRPr lang="en-US" sz="3000" dirty="0">
              <a:solidFill>
                <a:schemeClr val="tx2"/>
              </a:solidFill>
              <a:latin typeface="Akkurat" panose="02000503030000020004" pitchFamily="2" charset="0"/>
              <a:ea typeface="Lato" charset="0"/>
              <a:cs typeface="Lato" charset="0"/>
            </a:endParaRPr>
          </a:p>
        </p:txBody>
      </p:sp>
      <p:sp>
        <p:nvSpPr>
          <p:cNvPr id="16" name="TextBox 15"/>
          <p:cNvSpPr txBox="1"/>
          <p:nvPr/>
        </p:nvSpPr>
        <p:spPr>
          <a:xfrm>
            <a:off x="1824451" y="3387867"/>
            <a:ext cx="9694241" cy="1969770"/>
          </a:xfrm>
          <a:prstGeom prst="rect">
            <a:avLst/>
          </a:prstGeom>
          <a:noFill/>
        </p:spPr>
        <p:txBody>
          <a:bodyPr wrap="square" rtlCol="0" anchor="ctr" anchorCtr="0">
            <a:spAutoFit/>
          </a:bodyPr>
          <a:lstStyle/>
          <a:p>
            <a:r>
              <a:rPr lang="en-US" sz="4000" b="1" dirty="0" smtClean="0">
                <a:solidFill>
                  <a:schemeClr val="tx2"/>
                </a:solidFill>
                <a:latin typeface="Akkurat" panose="02000503030000020004" pitchFamily="2" charset="0"/>
                <a:ea typeface="Lato" charset="0"/>
                <a:cs typeface="Lato" charset="0"/>
              </a:rPr>
              <a:t>Total of 6 weeks consultation </a:t>
            </a:r>
          </a:p>
          <a:p>
            <a:r>
              <a:rPr lang="en-US" sz="3000" dirty="0" smtClean="0">
                <a:solidFill>
                  <a:schemeClr val="tx2"/>
                </a:solidFill>
                <a:latin typeface="Akkurat" panose="02000503030000020004" pitchFamily="2" charset="0"/>
                <a:ea typeface="Lato" charset="0"/>
                <a:cs typeface="Lato" charset="0"/>
              </a:rPr>
              <a:t>Launched 18</a:t>
            </a:r>
            <a:r>
              <a:rPr lang="en-US" sz="3000" baseline="30000" dirty="0" smtClean="0">
                <a:solidFill>
                  <a:schemeClr val="tx2"/>
                </a:solidFill>
                <a:latin typeface="Akkurat" panose="02000503030000020004" pitchFamily="2" charset="0"/>
                <a:ea typeface="Lato" charset="0"/>
                <a:cs typeface="Lato" charset="0"/>
              </a:rPr>
              <a:t>th</a:t>
            </a:r>
            <a:r>
              <a:rPr lang="en-US" sz="3000" dirty="0" smtClean="0">
                <a:solidFill>
                  <a:schemeClr val="tx2"/>
                </a:solidFill>
                <a:latin typeface="Akkurat" panose="02000503030000020004" pitchFamily="2" charset="0"/>
                <a:ea typeface="Lato" charset="0"/>
                <a:cs typeface="Lato" charset="0"/>
              </a:rPr>
              <a:t> June, distributed 25</a:t>
            </a:r>
            <a:r>
              <a:rPr lang="en-US" sz="3000" baseline="30000" dirty="0" smtClean="0">
                <a:solidFill>
                  <a:schemeClr val="tx2"/>
                </a:solidFill>
                <a:latin typeface="Akkurat" panose="02000503030000020004" pitchFamily="2" charset="0"/>
                <a:ea typeface="Lato" charset="0"/>
                <a:cs typeface="Lato" charset="0"/>
              </a:rPr>
              <a:t>th</a:t>
            </a:r>
            <a:r>
              <a:rPr lang="en-US" sz="3000" dirty="0" smtClean="0">
                <a:solidFill>
                  <a:schemeClr val="tx2"/>
                </a:solidFill>
                <a:latin typeface="Akkurat" panose="02000503030000020004" pitchFamily="2" charset="0"/>
                <a:ea typeface="Lato" charset="0"/>
                <a:cs typeface="Lato" charset="0"/>
              </a:rPr>
              <a:t> June</a:t>
            </a:r>
          </a:p>
          <a:p>
            <a:r>
              <a:rPr lang="en-US" sz="3000" dirty="0" smtClean="0">
                <a:solidFill>
                  <a:schemeClr val="tx2"/>
                </a:solidFill>
                <a:latin typeface="Akkurat" panose="02000503030000020004" pitchFamily="2" charset="0"/>
                <a:ea typeface="Lato" charset="0"/>
                <a:cs typeface="Lato" charset="0"/>
              </a:rPr>
              <a:t>closed 31</a:t>
            </a:r>
            <a:r>
              <a:rPr lang="en-US" sz="3000" baseline="30000" dirty="0" smtClean="0">
                <a:solidFill>
                  <a:schemeClr val="tx2"/>
                </a:solidFill>
                <a:latin typeface="Akkurat" panose="02000503030000020004" pitchFamily="2" charset="0"/>
                <a:ea typeface="Lato" charset="0"/>
                <a:cs typeface="Lato" charset="0"/>
              </a:rPr>
              <a:t>st</a:t>
            </a:r>
            <a:r>
              <a:rPr lang="en-US" sz="3000" dirty="0" smtClean="0">
                <a:solidFill>
                  <a:schemeClr val="tx2"/>
                </a:solidFill>
                <a:latin typeface="Akkurat" panose="02000503030000020004" pitchFamily="2" charset="0"/>
                <a:ea typeface="Lato" charset="0"/>
                <a:cs typeface="Lato" charset="0"/>
              </a:rPr>
              <a:t> July. </a:t>
            </a:r>
            <a:r>
              <a:rPr lang="en-US" sz="2200" dirty="0" smtClean="0">
                <a:solidFill>
                  <a:schemeClr val="tx2"/>
                </a:solidFill>
                <a:latin typeface="Akkurat" panose="02000503030000020004" pitchFamily="2" charset="0"/>
                <a:ea typeface="Lato" charset="0"/>
                <a:cs typeface="Lato" charset="0"/>
              </a:rPr>
              <a:t/>
            </a:r>
            <a:br>
              <a:rPr lang="en-US" sz="2200" dirty="0" smtClean="0">
                <a:solidFill>
                  <a:schemeClr val="tx2"/>
                </a:solidFill>
                <a:latin typeface="Akkurat" panose="02000503030000020004" pitchFamily="2" charset="0"/>
                <a:ea typeface="Lato" charset="0"/>
                <a:cs typeface="Lato" charset="0"/>
              </a:rPr>
            </a:br>
            <a:endParaRPr lang="en-US" sz="2200" dirty="0">
              <a:solidFill>
                <a:schemeClr val="tx2"/>
              </a:solidFill>
              <a:latin typeface="Akkurat" panose="02000503030000020004" pitchFamily="2" charset="0"/>
              <a:ea typeface="Lato" charset="0"/>
              <a:cs typeface="Lato" charset="0"/>
            </a:endParaRPr>
          </a:p>
        </p:txBody>
      </p:sp>
      <p:sp>
        <p:nvSpPr>
          <p:cNvPr id="20" name="TextBox 19"/>
          <p:cNvSpPr txBox="1"/>
          <p:nvPr/>
        </p:nvSpPr>
        <p:spPr>
          <a:xfrm>
            <a:off x="1927745" y="5537234"/>
            <a:ext cx="9424465" cy="1631216"/>
          </a:xfrm>
          <a:prstGeom prst="rect">
            <a:avLst/>
          </a:prstGeom>
          <a:noFill/>
        </p:spPr>
        <p:txBody>
          <a:bodyPr wrap="square" rtlCol="0" anchor="ctr" anchorCtr="0">
            <a:spAutoFit/>
          </a:bodyPr>
          <a:lstStyle/>
          <a:p>
            <a:r>
              <a:rPr lang="en-US" sz="4000" b="1" dirty="0" smtClean="0">
                <a:solidFill>
                  <a:schemeClr val="tx2"/>
                </a:solidFill>
                <a:latin typeface="Akkurat" panose="02000503030000020004" pitchFamily="2" charset="0"/>
                <a:ea typeface="Lato" charset="0"/>
                <a:cs typeface="Lato" charset="0"/>
              </a:rPr>
              <a:t>Promoted multiple ways</a:t>
            </a:r>
          </a:p>
          <a:p>
            <a:r>
              <a:rPr lang="en-US" sz="3000" dirty="0" smtClean="0">
                <a:solidFill>
                  <a:schemeClr val="tx2"/>
                </a:solidFill>
                <a:latin typeface="Akkurat" panose="02000503030000020004" pitchFamily="2" charset="0"/>
                <a:ea typeface="Lato" charset="0"/>
                <a:cs typeface="Lato" charset="0"/>
              </a:rPr>
              <a:t> on the buses, on radio, in print, pop-ups, direct contact with stakeholders, on Your Say</a:t>
            </a:r>
            <a:endParaRPr lang="en-US" sz="3000" dirty="0">
              <a:solidFill>
                <a:schemeClr val="tx2"/>
              </a:solidFill>
              <a:latin typeface="Akkurat" panose="02000503030000020004" pitchFamily="2" charset="0"/>
              <a:ea typeface="Lato" charset="0"/>
              <a:cs typeface="Lato" charset="0"/>
            </a:endParaRPr>
          </a:p>
        </p:txBody>
      </p:sp>
      <p:sp>
        <p:nvSpPr>
          <p:cNvPr id="28" name="Oval 27"/>
          <p:cNvSpPr>
            <a:spLocks noChangeAspect="1"/>
          </p:cNvSpPr>
          <p:nvPr/>
        </p:nvSpPr>
        <p:spPr>
          <a:xfrm>
            <a:off x="605066" y="8535106"/>
            <a:ext cx="1027094" cy="1027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9" name="Oval 28"/>
          <p:cNvSpPr>
            <a:spLocks noChangeAspect="1"/>
          </p:cNvSpPr>
          <p:nvPr/>
        </p:nvSpPr>
        <p:spPr>
          <a:xfrm>
            <a:off x="605066" y="3399411"/>
            <a:ext cx="1027094" cy="102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1" name="Oval 30"/>
          <p:cNvSpPr>
            <a:spLocks noChangeAspect="1"/>
          </p:cNvSpPr>
          <p:nvPr/>
        </p:nvSpPr>
        <p:spPr>
          <a:xfrm>
            <a:off x="611154" y="5725559"/>
            <a:ext cx="1027094" cy="102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5" name="Shape 2629"/>
          <p:cNvSpPr/>
          <p:nvPr/>
        </p:nvSpPr>
        <p:spPr>
          <a:xfrm>
            <a:off x="839208" y="11469556"/>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kkurat" panose="02000503030000020004" pitchFamily="2" charset="0"/>
              <a:ea typeface="Lato Light" charset="0"/>
              <a:cs typeface="Lato Light" charset="0"/>
            </a:endParaRPr>
          </a:p>
        </p:txBody>
      </p:sp>
      <p:sp>
        <p:nvSpPr>
          <p:cNvPr id="4" name="TextBox 3"/>
          <p:cNvSpPr txBox="1"/>
          <p:nvPr/>
        </p:nvSpPr>
        <p:spPr>
          <a:xfrm>
            <a:off x="15002382" y="5443902"/>
            <a:ext cx="3718560" cy="646331"/>
          </a:xfrm>
          <a:prstGeom prst="rect">
            <a:avLst/>
          </a:prstGeom>
          <a:noFill/>
        </p:spPr>
        <p:txBody>
          <a:bodyPr wrap="square" rtlCol="0">
            <a:spAutoFit/>
          </a:bodyPr>
          <a:lstStyle/>
          <a:p>
            <a:endParaRPr lang="en-AU" dirty="0"/>
          </a:p>
        </p:txBody>
      </p:sp>
      <p:pic>
        <p:nvPicPr>
          <p:cNvPr id="2" name="Picture 1"/>
          <p:cNvPicPr>
            <a:picLocks noChangeAspect="1"/>
          </p:cNvPicPr>
          <p:nvPr/>
        </p:nvPicPr>
        <p:blipFill>
          <a:blip r:embed="rId3"/>
          <a:stretch>
            <a:fillRect/>
          </a:stretch>
        </p:blipFill>
        <p:spPr>
          <a:xfrm>
            <a:off x="10424160" y="2727835"/>
            <a:ext cx="13787112" cy="8867775"/>
          </a:xfrm>
          <a:prstGeom prst="rect">
            <a:avLst/>
          </a:prstGeom>
        </p:spPr>
      </p:pic>
      <p:sp>
        <p:nvSpPr>
          <p:cNvPr id="19" name="Subtitle 2"/>
          <p:cNvSpPr txBox="1">
            <a:spLocks/>
          </p:cNvSpPr>
          <p:nvPr/>
        </p:nvSpPr>
        <p:spPr>
          <a:xfrm>
            <a:off x="1118613" y="1716240"/>
            <a:ext cx="8855443" cy="792078"/>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Akkurat" panose="02000503030000020004" pitchFamily="2" charset="0"/>
                <a:cs typeface="Lato Light"/>
              </a:rPr>
              <a:t>Telling our business story for deeper feedback</a:t>
            </a:r>
            <a:endParaRPr lang="en-US" sz="3100" dirty="0">
              <a:solidFill>
                <a:schemeClr val="accent1"/>
              </a:solidFill>
              <a:latin typeface="Akkurat" panose="02000503030000020004" pitchFamily="2" charset="0"/>
              <a:cs typeface="Lato Light"/>
            </a:endParaRPr>
          </a:p>
        </p:txBody>
      </p:sp>
    </p:spTree>
    <p:extLst>
      <p:ext uri="{BB962C8B-B14F-4D97-AF65-F5344CB8AC3E}">
        <p14:creationId xmlns:p14="http://schemas.microsoft.com/office/powerpoint/2010/main" val="37197961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56603" y="485661"/>
            <a:ext cx="9804186" cy="1446532"/>
          </a:xfrm>
          <a:prstGeom prst="rect">
            <a:avLst/>
          </a:prstGeom>
          <a:noFill/>
        </p:spPr>
        <p:txBody>
          <a:bodyPr wrap="none" lIns="91422" tIns="45711" rIns="91422" bIns="45711" rtlCol="0">
            <a:spAutoFit/>
          </a:bodyPr>
          <a:lstStyle/>
          <a:p>
            <a:pPr algn="ctr"/>
            <a:r>
              <a:rPr lang="en-US" sz="8800" b="1" dirty="0" smtClean="0">
                <a:solidFill>
                  <a:schemeClr val="tx2"/>
                </a:solidFill>
                <a:latin typeface="Akkurat" panose="02000503030000020004" pitchFamily="2" charset="0"/>
                <a:ea typeface="Lato" charset="0"/>
                <a:cs typeface="Lato" charset="0"/>
              </a:rPr>
              <a:t>Engagement data</a:t>
            </a:r>
            <a:endParaRPr lang="id-ID" sz="8800" b="1" dirty="0">
              <a:solidFill>
                <a:schemeClr val="tx2"/>
              </a:solidFill>
              <a:latin typeface="Akkurat" panose="02000503030000020004" pitchFamily="2" charset="0"/>
              <a:ea typeface="Lato" charset="0"/>
              <a:cs typeface="Lato" charset="0"/>
            </a:endParaRPr>
          </a:p>
        </p:txBody>
      </p:sp>
      <p:sp>
        <p:nvSpPr>
          <p:cNvPr id="12" name="TextBox 11"/>
          <p:cNvSpPr txBox="1"/>
          <p:nvPr/>
        </p:nvSpPr>
        <p:spPr>
          <a:xfrm>
            <a:off x="15670869" y="7008007"/>
            <a:ext cx="3356561" cy="1427314"/>
          </a:xfrm>
          <a:prstGeom prst="rect">
            <a:avLst/>
          </a:prstGeom>
          <a:noFill/>
        </p:spPr>
        <p:txBody>
          <a:bodyPr wrap="none" lIns="182880" tIns="548640" rIns="182880" bIns="365760" rtlCol="0">
            <a:spAutoFit/>
          </a:bodyPr>
          <a:lstStyle/>
          <a:p>
            <a:pPr algn="ctr">
              <a:lnSpc>
                <a:spcPts val="3233"/>
              </a:lnSpc>
              <a:spcAft>
                <a:spcPts val="3199"/>
              </a:spcAft>
            </a:pPr>
            <a:r>
              <a:rPr lang="en-US" sz="5400" b="1" dirty="0" smtClean="0">
                <a:solidFill>
                  <a:schemeClr val="bg1"/>
                </a:solidFill>
                <a:latin typeface="Akkurat" panose="02000503030000020004" pitchFamily="2" charset="0"/>
                <a:ea typeface="Lato" charset="0"/>
                <a:cs typeface="Lato" charset="0"/>
              </a:rPr>
              <a:t>Enablers</a:t>
            </a:r>
            <a:endParaRPr lang="en-US" sz="5400" b="1" dirty="0">
              <a:solidFill>
                <a:schemeClr val="bg1"/>
              </a:solidFill>
              <a:latin typeface="Akkurat" panose="02000503030000020004" pitchFamily="2" charset="0"/>
              <a:ea typeface="Lato" charset="0"/>
              <a:cs typeface="Lato" charset="0"/>
            </a:endParaRPr>
          </a:p>
        </p:txBody>
      </p:sp>
      <p:sp>
        <p:nvSpPr>
          <p:cNvPr id="14" name="TextBox 13"/>
          <p:cNvSpPr txBox="1"/>
          <p:nvPr/>
        </p:nvSpPr>
        <p:spPr>
          <a:xfrm>
            <a:off x="1874967" y="10228947"/>
            <a:ext cx="8361251" cy="1631216"/>
          </a:xfrm>
          <a:prstGeom prst="rect">
            <a:avLst/>
          </a:prstGeom>
          <a:noFill/>
        </p:spPr>
        <p:txBody>
          <a:bodyPr wrap="square" rtlCol="0" anchor="ctr" anchorCtr="0">
            <a:spAutoFit/>
          </a:bodyPr>
          <a:lstStyle/>
          <a:p>
            <a:r>
              <a:rPr lang="en-US" sz="4000" b="1" dirty="0" smtClean="0">
                <a:solidFill>
                  <a:schemeClr val="tx2"/>
                </a:solidFill>
                <a:latin typeface="Akkurat" panose="02000503030000020004" pitchFamily="2" charset="0"/>
                <a:ea typeface="Lato" charset="0"/>
                <a:cs typeface="Lato" charset="0"/>
              </a:rPr>
              <a:t>Response</a:t>
            </a:r>
          </a:p>
          <a:p>
            <a:r>
              <a:rPr lang="en-US" sz="3000" dirty="0" smtClean="0">
                <a:solidFill>
                  <a:schemeClr val="tx2"/>
                </a:solidFill>
                <a:latin typeface="Akkurat" panose="02000503030000020004" pitchFamily="2" charset="0"/>
                <a:ea typeface="Lato" charset="0"/>
                <a:cs typeface="Lato" charset="0"/>
              </a:rPr>
              <a:t>42 responses in total</a:t>
            </a:r>
          </a:p>
          <a:p>
            <a:r>
              <a:rPr lang="en-US" sz="3000" dirty="0" smtClean="0">
                <a:solidFill>
                  <a:schemeClr val="tx2"/>
                </a:solidFill>
                <a:latin typeface="Akkurat" panose="02000503030000020004" pitchFamily="2" charset="0"/>
                <a:ea typeface="Lato" charset="0"/>
                <a:cs typeface="Lato" charset="0"/>
              </a:rPr>
              <a:t>20 of these are complete</a:t>
            </a:r>
            <a:endParaRPr lang="en-US" sz="3000" dirty="0">
              <a:solidFill>
                <a:schemeClr val="tx2"/>
              </a:solidFill>
              <a:latin typeface="Akkurat" panose="02000503030000020004" pitchFamily="2" charset="0"/>
              <a:ea typeface="Lato" charset="0"/>
              <a:cs typeface="Lato" charset="0"/>
            </a:endParaRPr>
          </a:p>
        </p:txBody>
      </p:sp>
      <p:sp>
        <p:nvSpPr>
          <p:cNvPr id="16" name="TextBox 15"/>
          <p:cNvSpPr txBox="1"/>
          <p:nvPr/>
        </p:nvSpPr>
        <p:spPr>
          <a:xfrm>
            <a:off x="1820102" y="2297940"/>
            <a:ext cx="9694241" cy="2554545"/>
          </a:xfrm>
          <a:prstGeom prst="rect">
            <a:avLst/>
          </a:prstGeom>
          <a:noFill/>
        </p:spPr>
        <p:txBody>
          <a:bodyPr wrap="square" rtlCol="0" anchor="ctr" anchorCtr="0">
            <a:spAutoFit/>
          </a:bodyPr>
          <a:lstStyle/>
          <a:p>
            <a:r>
              <a:rPr lang="en-US" sz="4000" b="1" dirty="0" smtClean="0">
                <a:solidFill>
                  <a:schemeClr val="tx2"/>
                </a:solidFill>
                <a:latin typeface="Akkurat" panose="02000503030000020004" pitchFamily="2" charset="0"/>
                <a:ea typeface="Lato" charset="0"/>
                <a:cs typeface="Lato" charset="0"/>
              </a:rPr>
              <a:t>Distribution</a:t>
            </a:r>
          </a:p>
          <a:p>
            <a:r>
              <a:rPr lang="en-US" sz="3000" dirty="0" smtClean="0">
                <a:solidFill>
                  <a:schemeClr val="tx2"/>
                </a:solidFill>
                <a:latin typeface="Akkurat" panose="02000503030000020004" pitchFamily="2" charset="0"/>
                <a:ea typeface="Lato" charset="0"/>
                <a:cs typeface="Lato" charset="0"/>
              </a:rPr>
              <a:t>900 maps and guides released through libraries</a:t>
            </a:r>
          </a:p>
          <a:p>
            <a:r>
              <a:rPr lang="en-US" sz="3000" dirty="0" smtClean="0">
                <a:solidFill>
                  <a:schemeClr val="tx2"/>
                </a:solidFill>
                <a:latin typeface="Akkurat" panose="02000503030000020004" pitchFamily="2" charset="0"/>
                <a:ea typeface="Lato" charset="0"/>
                <a:cs typeface="Lato" charset="0"/>
              </a:rPr>
              <a:t>279 direct stakeholder emails</a:t>
            </a:r>
          </a:p>
          <a:p>
            <a:r>
              <a:rPr lang="en-US" sz="3000" dirty="0" smtClean="0">
                <a:solidFill>
                  <a:schemeClr val="tx2"/>
                </a:solidFill>
                <a:latin typeface="Akkurat" panose="02000503030000020004" pitchFamily="2" charset="0"/>
                <a:ea typeface="Lato" charset="0"/>
                <a:cs typeface="Lato" charset="0"/>
              </a:rPr>
              <a:t>54 through MLAs</a:t>
            </a:r>
          </a:p>
          <a:p>
            <a:r>
              <a:rPr lang="en-US" sz="3000" dirty="0" smtClean="0">
                <a:solidFill>
                  <a:schemeClr val="tx2"/>
                </a:solidFill>
                <a:latin typeface="Akkurat" panose="02000503030000020004" pitchFamily="2" charset="0"/>
                <a:ea typeface="Lato" charset="0"/>
                <a:cs typeface="Lato" charset="0"/>
              </a:rPr>
              <a:t>122 unique page views – Your Say</a:t>
            </a:r>
            <a:endParaRPr lang="en-US" sz="2200" dirty="0">
              <a:solidFill>
                <a:schemeClr val="tx2"/>
              </a:solidFill>
              <a:latin typeface="Akkurat" panose="02000503030000020004" pitchFamily="2" charset="0"/>
              <a:ea typeface="Lato" charset="0"/>
              <a:cs typeface="Lato" charset="0"/>
            </a:endParaRPr>
          </a:p>
        </p:txBody>
      </p:sp>
      <p:sp>
        <p:nvSpPr>
          <p:cNvPr id="20" name="TextBox 19"/>
          <p:cNvSpPr txBox="1"/>
          <p:nvPr/>
        </p:nvSpPr>
        <p:spPr>
          <a:xfrm>
            <a:off x="1789996" y="4970612"/>
            <a:ext cx="9424465" cy="2092881"/>
          </a:xfrm>
          <a:prstGeom prst="rect">
            <a:avLst/>
          </a:prstGeom>
          <a:noFill/>
        </p:spPr>
        <p:txBody>
          <a:bodyPr wrap="square" rtlCol="0" anchor="ctr" anchorCtr="0">
            <a:spAutoFit/>
          </a:bodyPr>
          <a:lstStyle/>
          <a:p>
            <a:r>
              <a:rPr lang="en-US" sz="4000" b="1" dirty="0" smtClean="0">
                <a:solidFill>
                  <a:schemeClr val="tx2"/>
                </a:solidFill>
                <a:latin typeface="Akkurat" panose="02000503030000020004" pitchFamily="2" charset="0"/>
                <a:ea typeface="Lato" charset="0"/>
                <a:cs typeface="Lato" charset="0"/>
              </a:rPr>
              <a:t>Interest</a:t>
            </a:r>
          </a:p>
          <a:p>
            <a:r>
              <a:rPr lang="en-US" sz="3000" dirty="0" smtClean="0">
                <a:solidFill>
                  <a:schemeClr val="tx2"/>
                </a:solidFill>
                <a:latin typeface="Akkurat" panose="02000503030000020004" pitchFamily="2" charset="0"/>
                <a:ea typeface="Lato" charset="0"/>
                <a:cs typeface="Lato" charset="0"/>
              </a:rPr>
              <a:t> Your Say social media</a:t>
            </a:r>
          </a:p>
          <a:p>
            <a:r>
              <a:rPr lang="en-US" sz="3000" dirty="0" smtClean="0">
                <a:solidFill>
                  <a:schemeClr val="tx2"/>
                </a:solidFill>
                <a:latin typeface="Akkurat" panose="02000503030000020004" pitchFamily="2" charset="0"/>
                <a:ea typeface="Lato" charset="0"/>
                <a:cs typeface="Lato" charset="0"/>
              </a:rPr>
              <a:t>MLA offices, constituent enquiries, media</a:t>
            </a:r>
          </a:p>
          <a:p>
            <a:endParaRPr lang="en-US" sz="3000" dirty="0">
              <a:solidFill>
                <a:schemeClr val="tx2"/>
              </a:solidFill>
              <a:latin typeface="Akkurat" panose="02000503030000020004" pitchFamily="2" charset="0"/>
              <a:ea typeface="Lato" charset="0"/>
              <a:cs typeface="Lato" charset="0"/>
            </a:endParaRPr>
          </a:p>
        </p:txBody>
      </p:sp>
      <p:sp>
        <p:nvSpPr>
          <p:cNvPr id="28" name="Oval 27"/>
          <p:cNvSpPr>
            <a:spLocks noChangeAspect="1"/>
          </p:cNvSpPr>
          <p:nvPr/>
        </p:nvSpPr>
        <p:spPr>
          <a:xfrm>
            <a:off x="605066" y="7293206"/>
            <a:ext cx="1027094" cy="1027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9" name="Oval 28"/>
          <p:cNvSpPr>
            <a:spLocks noChangeAspect="1"/>
          </p:cNvSpPr>
          <p:nvPr/>
        </p:nvSpPr>
        <p:spPr>
          <a:xfrm>
            <a:off x="611154" y="2727835"/>
            <a:ext cx="1027094" cy="102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1" name="Oval 30"/>
          <p:cNvSpPr>
            <a:spLocks noChangeAspect="1"/>
          </p:cNvSpPr>
          <p:nvPr/>
        </p:nvSpPr>
        <p:spPr>
          <a:xfrm>
            <a:off x="605066" y="4938144"/>
            <a:ext cx="1027094" cy="102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5" name="Shape 2629"/>
          <p:cNvSpPr/>
          <p:nvPr/>
        </p:nvSpPr>
        <p:spPr>
          <a:xfrm>
            <a:off x="839208" y="11469556"/>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kkurat" panose="02000503030000020004" pitchFamily="2" charset="0"/>
              <a:ea typeface="Lato Light" charset="0"/>
              <a:cs typeface="Lato Light" charset="0"/>
            </a:endParaRPr>
          </a:p>
        </p:txBody>
      </p:sp>
      <p:sp>
        <p:nvSpPr>
          <p:cNvPr id="4" name="TextBox 3"/>
          <p:cNvSpPr txBox="1"/>
          <p:nvPr/>
        </p:nvSpPr>
        <p:spPr>
          <a:xfrm>
            <a:off x="15002382" y="5443902"/>
            <a:ext cx="3718560" cy="646331"/>
          </a:xfrm>
          <a:prstGeom prst="rect">
            <a:avLst/>
          </a:prstGeom>
          <a:noFill/>
        </p:spPr>
        <p:txBody>
          <a:bodyPr wrap="square" rtlCol="0">
            <a:spAutoFit/>
          </a:bodyPr>
          <a:lstStyle/>
          <a:p>
            <a:endParaRPr lang="en-AU" dirty="0"/>
          </a:p>
        </p:txBody>
      </p:sp>
      <p:pic>
        <p:nvPicPr>
          <p:cNvPr id="2" name="Picture 1"/>
          <p:cNvPicPr>
            <a:picLocks noChangeAspect="1"/>
          </p:cNvPicPr>
          <p:nvPr/>
        </p:nvPicPr>
        <p:blipFill>
          <a:blip r:embed="rId3"/>
          <a:stretch>
            <a:fillRect/>
          </a:stretch>
        </p:blipFill>
        <p:spPr>
          <a:xfrm>
            <a:off x="11451180" y="2727835"/>
            <a:ext cx="12760092" cy="8867775"/>
          </a:xfrm>
          <a:prstGeom prst="rect">
            <a:avLst/>
          </a:prstGeom>
        </p:spPr>
      </p:pic>
      <p:sp>
        <p:nvSpPr>
          <p:cNvPr id="17" name="Oval 16"/>
          <p:cNvSpPr>
            <a:spLocks noChangeAspect="1"/>
          </p:cNvSpPr>
          <p:nvPr/>
        </p:nvSpPr>
        <p:spPr>
          <a:xfrm>
            <a:off x="611154" y="10530875"/>
            <a:ext cx="1027094" cy="10273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6" name="TextBox 5"/>
          <p:cNvSpPr txBox="1"/>
          <p:nvPr/>
        </p:nvSpPr>
        <p:spPr>
          <a:xfrm>
            <a:off x="1805007" y="7043293"/>
            <a:ext cx="8074999" cy="3016210"/>
          </a:xfrm>
          <a:prstGeom prst="rect">
            <a:avLst/>
          </a:prstGeom>
          <a:noFill/>
        </p:spPr>
        <p:txBody>
          <a:bodyPr wrap="square" rtlCol="0">
            <a:spAutoFit/>
          </a:bodyPr>
          <a:lstStyle/>
          <a:p>
            <a:r>
              <a:rPr lang="en-AU" sz="4000" b="1" dirty="0" smtClean="0">
                <a:latin typeface="Akkurat" panose="02000503030000020004" charset="0"/>
              </a:rPr>
              <a:t>Categories</a:t>
            </a:r>
          </a:p>
          <a:p>
            <a:r>
              <a:rPr lang="en-AU" sz="3000" dirty="0" smtClean="0">
                <a:latin typeface="Akkurat" panose="02000503030000020004" charset="0"/>
              </a:rPr>
              <a:t>Popular 5 features of the group, experiences;</a:t>
            </a:r>
          </a:p>
          <a:p>
            <a:r>
              <a:rPr lang="en-AU" sz="3000" dirty="0" smtClean="0">
                <a:latin typeface="Akkurat" panose="02000503030000020004" charset="0"/>
              </a:rPr>
              <a:t>Start, stop and continue to improve experience; opportunity to share responsibility; Better Suburbs Statement content</a:t>
            </a:r>
            <a:endParaRPr lang="en-AU" sz="3000" dirty="0">
              <a:latin typeface="Akkurat" panose="02000503030000020004" charset="0"/>
            </a:endParaRPr>
          </a:p>
        </p:txBody>
      </p:sp>
    </p:spTree>
    <p:extLst>
      <p:ext uri="{BB962C8B-B14F-4D97-AF65-F5344CB8AC3E}">
        <p14:creationId xmlns:p14="http://schemas.microsoft.com/office/powerpoint/2010/main" val="35903570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60900" y="421842"/>
            <a:ext cx="9588294" cy="1446532"/>
          </a:xfrm>
          <a:prstGeom prst="rect">
            <a:avLst/>
          </a:prstGeom>
          <a:noFill/>
        </p:spPr>
        <p:txBody>
          <a:bodyPr wrap="none" lIns="91422" tIns="45711" rIns="91422" bIns="45711" rtlCol="0">
            <a:spAutoFit/>
          </a:bodyPr>
          <a:lstStyle/>
          <a:p>
            <a:pPr algn="ctr"/>
            <a:r>
              <a:rPr lang="en-US" sz="8800" b="1" dirty="0" smtClean="0">
                <a:solidFill>
                  <a:schemeClr val="tx2"/>
                </a:solidFill>
                <a:latin typeface="Akkurat" panose="02000503030000020004" pitchFamily="2" charset="0"/>
                <a:ea typeface="Lato" charset="0"/>
                <a:cs typeface="Lato" charset="0"/>
              </a:rPr>
              <a:t>Response groups</a:t>
            </a:r>
            <a:endParaRPr lang="id-ID" sz="8800" b="1" dirty="0">
              <a:solidFill>
                <a:schemeClr val="tx2"/>
              </a:solidFill>
              <a:latin typeface="Akkurat" panose="02000503030000020004" pitchFamily="2" charset="0"/>
              <a:ea typeface="Lato" charset="0"/>
              <a:cs typeface="Lato" charset="0"/>
            </a:endParaRPr>
          </a:p>
        </p:txBody>
      </p:sp>
      <p:sp>
        <p:nvSpPr>
          <p:cNvPr id="12" name="TextBox 11"/>
          <p:cNvSpPr txBox="1"/>
          <p:nvPr/>
        </p:nvSpPr>
        <p:spPr>
          <a:xfrm>
            <a:off x="15670869" y="7008007"/>
            <a:ext cx="3356561" cy="1427314"/>
          </a:xfrm>
          <a:prstGeom prst="rect">
            <a:avLst/>
          </a:prstGeom>
          <a:noFill/>
        </p:spPr>
        <p:txBody>
          <a:bodyPr wrap="none" lIns="182880" tIns="548640" rIns="182880" bIns="365760" rtlCol="0">
            <a:spAutoFit/>
          </a:bodyPr>
          <a:lstStyle/>
          <a:p>
            <a:pPr algn="ctr">
              <a:lnSpc>
                <a:spcPts val="3233"/>
              </a:lnSpc>
              <a:spcAft>
                <a:spcPts val="3199"/>
              </a:spcAft>
            </a:pPr>
            <a:r>
              <a:rPr lang="en-US" sz="5400" b="1" dirty="0" smtClean="0">
                <a:solidFill>
                  <a:schemeClr val="bg1"/>
                </a:solidFill>
                <a:latin typeface="Akkurat" panose="02000503030000020004" pitchFamily="2" charset="0"/>
                <a:ea typeface="Lato" charset="0"/>
                <a:cs typeface="Lato" charset="0"/>
              </a:rPr>
              <a:t>Enablers</a:t>
            </a:r>
            <a:endParaRPr lang="en-US" sz="5400" b="1" dirty="0">
              <a:solidFill>
                <a:schemeClr val="bg1"/>
              </a:solidFill>
              <a:latin typeface="Akkurat" panose="02000503030000020004" pitchFamily="2" charset="0"/>
              <a:ea typeface="Lato" charset="0"/>
              <a:cs typeface="Lato" charset="0"/>
            </a:endParaRPr>
          </a:p>
        </p:txBody>
      </p:sp>
      <p:sp>
        <p:nvSpPr>
          <p:cNvPr id="16" name="TextBox 15"/>
          <p:cNvSpPr txBox="1"/>
          <p:nvPr/>
        </p:nvSpPr>
        <p:spPr>
          <a:xfrm>
            <a:off x="1874967" y="2572833"/>
            <a:ext cx="9694241" cy="2616101"/>
          </a:xfrm>
          <a:prstGeom prst="rect">
            <a:avLst/>
          </a:prstGeom>
          <a:noFill/>
        </p:spPr>
        <p:txBody>
          <a:bodyPr wrap="square" rtlCol="0" anchor="ctr" anchorCtr="0">
            <a:spAutoFit/>
          </a:bodyPr>
          <a:lstStyle/>
          <a:p>
            <a:r>
              <a:rPr lang="en-US" sz="4000" b="1" dirty="0" smtClean="0">
                <a:solidFill>
                  <a:schemeClr val="tx2"/>
                </a:solidFill>
                <a:latin typeface="Akkurat" panose="02000503030000020004" pitchFamily="2" charset="0"/>
                <a:ea typeface="Lato" charset="0"/>
                <a:cs typeface="Lato" charset="0"/>
              </a:rPr>
              <a:t>Representing community group</a:t>
            </a:r>
          </a:p>
          <a:p>
            <a:r>
              <a:rPr lang="en-US" sz="3000" dirty="0" smtClean="0">
                <a:solidFill>
                  <a:schemeClr val="tx2"/>
                </a:solidFill>
                <a:latin typeface="Akkurat" panose="02000503030000020004" pitchFamily="2" charset="0"/>
                <a:ea typeface="Lato" charset="0"/>
                <a:cs typeface="Lato" charset="0"/>
              </a:rPr>
              <a:t>Yes - 17.5%</a:t>
            </a:r>
          </a:p>
          <a:p>
            <a:r>
              <a:rPr lang="en-US" sz="4000" b="1" dirty="0" smtClean="0">
                <a:solidFill>
                  <a:schemeClr val="tx2"/>
                </a:solidFill>
                <a:latin typeface="Akkurat" panose="02000503030000020004" pitchFamily="2" charset="0"/>
                <a:ea typeface="Lato" charset="0"/>
                <a:cs typeface="Lato" charset="0"/>
              </a:rPr>
              <a:t>Family discussion</a:t>
            </a:r>
          </a:p>
          <a:p>
            <a:r>
              <a:rPr lang="en-US" sz="3200" dirty="0" smtClean="0">
                <a:solidFill>
                  <a:schemeClr val="tx2"/>
                </a:solidFill>
                <a:latin typeface="Akkurat" panose="02000503030000020004" pitchFamily="2" charset="0"/>
                <a:ea typeface="Lato" charset="0"/>
                <a:cs typeface="Lato" charset="0"/>
              </a:rPr>
              <a:t>Yes – 55%</a:t>
            </a:r>
          </a:p>
          <a:p>
            <a:endParaRPr lang="en-US" sz="2200" dirty="0">
              <a:solidFill>
                <a:schemeClr val="tx2"/>
              </a:solidFill>
              <a:latin typeface="Akkurat" panose="02000503030000020004" pitchFamily="2" charset="0"/>
              <a:ea typeface="Lato" charset="0"/>
              <a:cs typeface="Lato" charset="0"/>
            </a:endParaRPr>
          </a:p>
        </p:txBody>
      </p:sp>
      <p:sp>
        <p:nvSpPr>
          <p:cNvPr id="20" name="TextBox 19"/>
          <p:cNvSpPr txBox="1"/>
          <p:nvPr/>
        </p:nvSpPr>
        <p:spPr>
          <a:xfrm>
            <a:off x="1731790" y="8102664"/>
            <a:ext cx="9980593" cy="1200329"/>
          </a:xfrm>
          <a:prstGeom prst="rect">
            <a:avLst/>
          </a:prstGeom>
          <a:noFill/>
        </p:spPr>
        <p:txBody>
          <a:bodyPr wrap="square" rtlCol="0" anchor="ctr" anchorCtr="0">
            <a:spAutoFit/>
          </a:bodyPr>
          <a:lstStyle/>
          <a:p>
            <a:r>
              <a:rPr lang="en-US" sz="4000" b="1" dirty="0" smtClean="0">
                <a:solidFill>
                  <a:schemeClr val="tx2"/>
                </a:solidFill>
                <a:latin typeface="Akkurat" panose="02000503030000020004" pitchFamily="2" charset="0"/>
                <a:ea typeface="Lato" charset="0"/>
                <a:cs typeface="Lato" charset="0"/>
              </a:rPr>
              <a:t>Group size</a:t>
            </a:r>
          </a:p>
          <a:p>
            <a:r>
              <a:rPr lang="en-US" sz="3200" dirty="0" smtClean="0">
                <a:solidFill>
                  <a:schemeClr val="tx2"/>
                </a:solidFill>
                <a:latin typeface="Akkurat" panose="02000503030000020004" pitchFamily="2" charset="0"/>
                <a:ea typeface="Lato" charset="0"/>
                <a:cs typeface="Lato" charset="0"/>
              </a:rPr>
              <a:t>Range from 2 to 22 people, average size 5-6 people </a:t>
            </a:r>
            <a:endParaRPr lang="en-US" sz="3200" dirty="0">
              <a:solidFill>
                <a:schemeClr val="tx2"/>
              </a:solidFill>
              <a:latin typeface="Akkurat" panose="02000503030000020004" pitchFamily="2" charset="0"/>
              <a:ea typeface="Lato" charset="0"/>
              <a:cs typeface="Lato" charset="0"/>
            </a:endParaRPr>
          </a:p>
        </p:txBody>
      </p:sp>
      <p:sp>
        <p:nvSpPr>
          <p:cNvPr id="28" name="Oval 27"/>
          <p:cNvSpPr>
            <a:spLocks noChangeAspect="1"/>
          </p:cNvSpPr>
          <p:nvPr/>
        </p:nvSpPr>
        <p:spPr>
          <a:xfrm>
            <a:off x="605066" y="9889461"/>
            <a:ext cx="1027094" cy="1027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9" name="Oval 28"/>
          <p:cNvSpPr>
            <a:spLocks noChangeAspect="1"/>
          </p:cNvSpPr>
          <p:nvPr/>
        </p:nvSpPr>
        <p:spPr>
          <a:xfrm>
            <a:off x="590846" y="3156285"/>
            <a:ext cx="1027094" cy="102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1" name="Oval 30"/>
          <p:cNvSpPr>
            <a:spLocks noChangeAspect="1"/>
          </p:cNvSpPr>
          <p:nvPr/>
        </p:nvSpPr>
        <p:spPr>
          <a:xfrm>
            <a:off x="558802" y="7921641"/>
            <a:ext cx="1027094" cy="102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5" name="Shape 2629"/>
          <p:cNvSpPr/>
          <p:nvPr/>
        </p:nvSpPr>
        <p:spPr>
          <a:xfrm>
            <a:off x="839208" y="11469556"/>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kkurat" panose="02000503030000020004" pitchFamily="2" charset="0"/>
              <a:ea typeface="Lato Light" charset="0"/>
              <a:cs typeface="Lato Light" charset="0"/>
            </a:endParaRPr>
          </a:p>
        </p:txBody>
      </p:sp>
      <p:sp>
        <p:nvSpPr>
          <p:cNvPr id="4" name="TextBox 3"/>
          <p:cNvSpPr txBox="1"/>
          <p:nvPr/>
        </p:nvSpPr>
        <p:spPr>
          <a:xfrm>
            <a:off x="15002382" y="5443902"/>
            <a:ext cx="3718560" cy="646331"/>
          </a:xfrm>
          <a:prstGeom prst="rect">
            <a:avLst/>
          </a:prstGeom>
          <a:noFill/>
        </p:spPr>
        <p:txBody>
          <a:bodyPr wrap="square" rtlCol="0">
            <a:spAutoFit/>
          </a:bodyPr>
          <a:lstStyle/>
          <a:p>
            <a:endParaRPr lang="en-AU" dirty="0"/>
          </a:p>
        </p:txBody>
      </p:sp>
      <p:pic>
        <p:nvPicPr>
          <p:cNvPr id="2" name="Picture 1"/>
          <p:cNvPicPr>
            <a:picLocks noChangeAspect="1"/>
          </p:cNvPicPr>
          <p:nvPr/>
        </p:nvPicPr>
        <p:blipFill>
          <a:blip r:embed="rId3"/>
          <a:stretch>
            <a:fillRect/>
          </a:stretch>
        </p:blipFill>
        <p:spPr>
          <a:xfrm>
            <a:off x="13716000" y="421842"/>
            <a:ext cx="10519750" cy="6812078"/>
          </a:xfrm>
          <a:prstGeom prst="rect">
            <a:avLst/>
          </a:prstGeom>
        </p:spPr>
      </p:pic>
      <p:sp>
        <p:nvSpPr>
          <p:cNvPr id="6" name="TextBox 5"/>
          <p:cNvSpPr txBox="1"/>
          <p:nvPr/>
        </p:nvSpPr>
        <p:spPr>
          <a:xfrm>
            <a:off x="1874967" y="9668620"/>
            <a:ext cx="8074999" cy="1169551"/>
          </a:xfrm>
          <a:prstGeom prst="rect">
            <a:avLst/>
          </a:prstGeom>
          <a:noFill/>
        </p:spPr>
        <p:txBody>
          <a:bodyPr wrap="square" rtlCol="0">
            <a:spAutoFit/>
          </a:bodyPr>
          <a:lstStyle/>
          <a:p>
            <a:r>
              <a:rPr lang="en-AU" sz="4000" b="1" dirty="0" smtClean="0">
                <a:latin typeface="Akkurat" panose="02000503030000020004" charset="0"/>
              </a:rPr>
              <a:t>Assigned character role</a:t>
            </a:r>
          </a:p>
          <a:p>
            <a:r>
              <a:rPr lang="en-AU" sz="3000" dirty="0" smtClean="0">
                <a:latin typeface="Akkurat" panose="02000503030000020004" charset="0"/>
              </a:rPr>
              <a:t>Yes – 42.5 %</a:t>
            </a:r>
            <a:endParaRPr lang="en-AU" sz="3000" dirty="0">
              <a:latin typeface="Akkurat" panose="02000503030000020004" charset="0"/>
            </a:endParaRPr>
          </a:p>
        </p:txBody>
      </p:sp>
      <p:sp>
        <p:nvSpPr>
          <p:cNvPr id="15" name="Oval 14"/>
          <p:cNvSpPr>
            <a:spLocks noChangeAspect="1"/>
          </p:cNvSpPr>
          <p:nvPr/>
        </p:nvSpPr>
        <p:spPr>
          <a:xfrm>
            <a:off x="569513" y="5767067"/>
            <a:ext cx="1027094" cy="10273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 name="TextBox 2"/>
          <p:cNvSpPr txBox="1"/>
          <p:nvPr/>
        </p:nvSpPr>
        <p:spPr>
          <a:xfrm>
            <a:off x="1747027" y="5471556"/>
            <a:ext cx="7411273" cy="2308324"/>
          </a:xfrm>
          <a:prstGeom prst="rect">
            <a:avLst/>
          </a:prstGeom>
          <a:noFill/>
        </p:spPr>
        <p:txBody>
          <a:bodyPr wrap="square" rtlCol="0">
            <a:spAutoFit/>
          </a:bodyPr>
          <a:lstStyle/>
          <a:p>
            <a:r>
              <a:rPr lang="en-AU" b="1" dirty="0" smtClean="0">
                <a:latin typeface="Akkurat" panose="02000503030000020004" charset="0"/>
              </a:rPr>
              <a:t>Total participants = 184</a:t>
            </a:r>
          </a:p>
          <a:p>
            <a:r>
              <a:rPr lang="en-AU" b="1" dirty="0" smtClean="0">
                <a:latin typeface="Akkurat" panose="02000503030000020004" charset="0"/>
              </a:rPr>
              <a:t>Age range </a:t>
            </a:r>
          </a:p>
          <a:p>
            <a:r>
              <a:rPr lang="en-US" sz="3200" dirty="0" smtClean="0">
                <a:solidFill>
                  <a:schemeClr val="tx2"/>
                </a:solidFill>
                <a:latin typeface="Akkurat" panose="02000503030000020004" pitchFamily="2" charset="0"/>
                <a:ea typeface="Lato" charset="0"/>
                <a:cs typeface="Lato" charset="0"/>
              </a:rPr>
              <a:t>From </a:t>
            </a:r>
            <a:r>
              <a:rPr lang="en-US" sz="3200" dirty="0">
                <a:solidFill>
                  <a:schemeClr val="tx2"/>
                </a:solidFill>
                <a:latin typeface="Akkurat" panose="02000503030000020004" pitchFamily="2" charset="0"/>
                <a:ea typeface="Lato" charset="0"/>
                <a:cs typeface="Lato" charset="0"/>
              </a:rPr>
              <a:t>7 - 82</a:t>
            </a:r>
          </a:p>
          <a:p>
            <a:r>
              <a:rPr lang="en-AU" b="1" dirty="0" smtClean="0">
                <a:latin typeface="Akkurat" panose="02000503030000020004" charset="0"/>
              </a:rPr>
              <a:t>Response time = 276 </a:t>
            </a:r>
            <a:r>
              <a:rPr lang="en-AU" b="1" dirty="0" err="1" smtClean="0">
                <a:latin typeface="Akkurat" panose="02000503030000020004" charset="0"/>
              </a:rPr>
              <a:t>hrs</a:t>
            </a:r>
            <a:endParaRPr lang="en-AU" b="1" dirty="0">
              <a:latin typeface="Akkurat" panose="02000503030000020004" charset="0"/>
            </a:endParaRPr>
          </a:p>
        </p:txBody>
      </p:sp>
      <p:sp>
        <p:nvSpPr>
          <p:cNvPr id="7" name="TextBox 6"/>
          <p:cNvSpPr txBox="1"/>
          <p:nvPr/>
        </p:nvSpPr>
        <p:spPr>
          <a:xfrm>
            <a:off x="11955190" y="7822562"/>
            <a:ext cx="11189290" cy="3416320"/>
          </a:xfrm>
          <a:prstGeom prst="rect">
            <a:avLst/>
          </a:prstGeom>
          <a:solidFill>
            <a:schemeClr val="bg2">
              <a:lumMod val="75000"/>
            </a:schemeClr>
          </a:solidFill>
        </p:spPr>
        <p:txBody>
          <a:bodyPr wrap="square" rtlCol="0">
            <a:spAutoFit/>
          </a:bodyPr>
          <a:lstStyle/>
          <a:p>
            <a:r>
              <a:rPr lang="en-AU" dirty="0" smtClean="0"/>
              <a:t>Neighbour group</a:t>
            </a:r>
          </a:p>
          <a:p>
            <a:r>
              <a:rPr lang="en-AU" dirty="0" smtClean="0"/>
              <a:t>Extended families</a:t>
            </a:r>
          </a:p>
          <a:p>
            <a:r>
              <a:rPr lang="en-AU" dirty="0" smtClean="0"/>
              <a:t>Colleague groups</a:t>
            </a:r>
          </a:p>
          <a:p>
            <a:r>
              <a:rPr lang="en-AU" dirty="0" smtClean="0"/>
              <a:t>Community organisation that used the characters</a:t>
            </a:r>
          </a:p>
          <a:p>
            <a:r>
              <a:rPr lang="en-AU" dirty="0" smtClean="0"/>
              <a:t>Carer’s group</a:t>
            </a:r>
          </a:p>
          <a:p>
            <a:r>
              <a:rPr lang="en-AU" dirty="0" smtClean="0"/>
              <a:t>Dog rescue group</a:t>
            </a:r>
            <a:endParaRPr lang="en-AU" dirty="0"/>
          </a:p>
        </p:txBody>
      </p:sp>
    </p:spTree>
    <p:extLst>
      <p:ext uri="{BB962C8B-B14F-4D97-AF65-F5344CB8AC3E}">
        <p14:creationId xmlns:p14="http://schemas.microsoft.com/office/powerpoint/2010/main" val="4038245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268160" y="376234"/>
            <a:ext cx="11866097"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Akkurat" panose="02000503030000020004" pitchFamily="2" charset="0"/>
                <a:ea typeface="Lato" charset="0"/>
                <a:cs typeface="Lato" charset="0"/>
              </a:rPr>
              <a:t>Aggregate group priorities</a:t>
            </a:r>
            <a:endParaRPr lang="id-ID" sz="7200" b="1" dirty="0">
              <a:solidFill>
                <a:schemeClr val="tx2"/>
              </a:solidFill>
              <a:latin typeface="Akkurat" panose="02000503030000020004" pitchFamily="2" charset="0"/>
              <a:ea typeface="Lato" charset="0"/>
              <a:cs typeface="Lato" charset="0"/>
            </a:endParaRPr>
          </a:p>
        </p:txBody>
      </p:sp>
      <p:sp>
        <p:nvSpPr>
          <p:cNvPr id="12" name="TextBox 11"/>
          <p:cNvSpPr txBox="1"/>
          <p:nvPr/>
        </p:nvSpPr>
        <p:spPr>
          <a:xfrm>
            <a:off x="15670869" y="7008007"/>
            <a:ext cx="3356561" cy="1427314"/>
          </a:xfrm>
          <a:prstGeom prst="rect">
            <a:avLst/>
          </a:prstGeom>
          <a:noFill/>
        </p:spPr>
        <p:txBody>
          <a:bodyPr wrap="none" lIns="182880" tIns="548640" rIns="182880" bIns="365760" rtlCol="0">
            <a:spAutoFit/>
          </a:bodyPr>
          <a:lstStyle/>
          <a:p>
            <a:pPr algn="ctr">
              <a:lnSpc>
                <a:spcPts val="3233"/>
              </a:lnSpc>
              <a:spcAft>
                <a:spcPts val="3199"/>
              </a:spcAft>
            </a:pPr>
            <a:r>
              <a:rPr lang="en-US" sz="5400" b="1" dirty="0" smtClean="0">
                <a:solidFill>
                  <a:schemeClr val="bg1"/>
                </a:solidFill>
                <a:latin typeface="Akkurat" panose="02000503030000020004" pitchFamily="2" charset="0"/>
                <a:ea typeface="Lato" charset="0"/>
                <a:cs typeface="Lato" charset="0"/>
              </a:rPr>
              <a:t>Enablers</a:t>
            </a:r>
            <a:endParaRPr lang="en-US" sz="5400" b="1" dirty="0">
              <a:solidFill>
                <a:schemeClr val="bg1"/>
              </a:solidFill>
              <a:latin typeface="Akkurat" panose="02000503030000020004" pitchFamily="2" charset="0"/>
              <a:ea typeface="Lato" charset="0"/>
              <a:cs typeface="Lato" charset="0"/>
            </a:endParaRPr>
          </a:p>
        </p:txBody>
      </p:sp>
      <p:sp>
        <p:nvSpPr>
          <p:cNvPr id="28" name="Oval 27"/>
          <p:cNvSpPr>
            <a:spLocks noChangeAspect="1"/>
          </p:cNvSpPr>
          <p:nvPr/>
        </p:nvSpPr>
        <p:spPr>
          <a:xfrm>
            <a:off x="1433968" y="607327"/>
            <a:ext cx="1027094" cy="1027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9" name="Oval 28"/>
          <p:cNvSpPr>
            <a:spLocks noChangeAspect="1"/>
          </p:cNvSpPr>
          <p:nvPr/>
        </p:nvSpPr>
        <p:spPr>
          <a:xfrm>
            <a:off x="370924" y="563078"/>
            <a:ext cx="1027094" cy="102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1" name="Oval 30"/>
          <p:cNvSpPr>
            <a:spLocks noChangeAspect="1"/>
          </p:cNvSpPr>
          <p:nvPr/>
        </p:nvSpPr>
        <p:spPr>
          <a:xfrm>
            <a:off x="920421" y="943889"/>
            <a:ext cx="1027094" cy="102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5" name="Shape 2629"/>
          <p:cNvSpPr/>
          <p:nvPr/>
        </p:nvSpPr>
        <p:spPr>
          <a:xfrm>
            <a:off x="839208" y="11469556"/>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kkurat" panose="02000503030000020004" pitchFamily="2" charset="0"/>
              <a:ea typeface="Lato Light" charset="0"/>
              <a:cs typeface="Lato Light" charset="0"/>
            </a:endParaRPr>
          </a:p>
        </p:txBody>
      </p:sp>
      <p:pic>
        <p:nvPicPr>
          <p:cNvPr id="2" name="Picture 1"/>
          <p:cNvPicPr>
            <a:picLocks noChangeAspect="1"/>
          </p:cNvPicPr>
          <p:nvPr/>
        </p:nvPicPr>
        <p:blipFill>
          <a:blip r:embed="rId3"/>
          <a:stretch>
            <a:fillRect/>
          </a:stretch>
        </p:blipFill>
        <p:spPr>
          <a:xfrm>
            <a:off x="18326480" y="199343"/>
            <a:ext cx="5890238" cy="3788560"/>
          </a:xfrm>
          <a:prstGeom prst="rect">
            <a:avLst/>
          </a:prstGeom>
        </p:spPr>
      </p:pic>
      <p:sp>
        <p:nvSpPr>
          <p:cNvPr id="19" name="Subtitle 2"/>
          <p:cNvSpPr txBox="1">
            <a:spLocks/>
          </p:cNvSpPr>
          <p:nvPr/>
        </p:nvSpPr>
        <p:spPr>
          <a:xfrm>
            <a:off x="5201184" y="1590438"/>
            <a:ext cx="10000051" cy="761622"/>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Akkurat" panose="02000503030000020004" pitchFamily="2" charset="0"/>
                <a:cs typeface="Lato Light"/>
              </a:rPr>
              <a:t>List the 5 most popular priorities and tell experience</a:t>
            </a:r>
            <a:endParaRPr lang="en-US" sz="3100" dirty="0">
              <a:solidFill>
                <a:schemeClr val="accent1"/>
              </a:solidFill>
              <a:latin typeface="Akkurat" panose="02000503030000020004" pitchFamily="2" charset="0"/>
              <a:cs typeface="Lato Ligh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968" y="2779253"/>
            <a:ext cx="15621444" cy="9533958"/>
          </a:xfrm>
          <a:prstGeom prst="rect">
            <a:avLst/>
          </a:prstGeom>
        </p:spPr>
      </p:pic>
      <p:sp>
        <p:nvSpPr>
          <p:cNvPr id="6" name="Oval 5"/>
          <p:cNvSpPr/>
          <p:nvPr/>
        </p:nvSpPr>
        <p:spPr>
          <a:xfrm>
            <a:off x="2831986" y="10443251"/>
            <a:ext cx="3779520" cy="15849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1376927" y="3174487"/>
            <a:ext cx="4088468" cy="15414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1433968" y="6672472"/>
            <a:ext cx="3437285" cy="17475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116544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519431" y="390672"/>
            <a:ext cx="15808074"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Akkurat" panose="02000503030000020004" pitchFamily="2" charset="0"/>
                <a:ea typeface="Lato" charset="0"/>
                <a:cs typeface="Lato" charset="0"/>
              </a:rPr>
              <a:t>START doing to improve experience</a:t>
            </a:r>
            <a:endParaRPr lang="id-ID" sz="7200" b="1" dirty="0">
              <a:solidFill>
                <a:schemeClr val="tx2"/>
              </a:solidFill>
              <a:latin typeface="Akkurat" panose="02000503030000020004" pitchFamily="2" charset="0"/>
              <a:ea typeface="Lato" charset="0"/>
              <a:cs typeface="Lato" charset="0"/>
            </a:endParaRPr>
          </a:p>
        </p:txBody>
      </p:sp>
      <p:sp>
        <p:nvSpPr>
          <p:cNvPr id="28" name="Oval 27"/>
          <p:cNvSpPr>
            <a:spLocks noChangeAspect="1"/>
          </p:cNvSpPr>
          <p:nvPr/>
        </p:nvSpPr>
        <p:spPr>
          <a:xfrm>
            <a:off x="1433968" y="607327"/>
            <a:ext cx="1027094" cy="1027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9" name="Oval 28"/>
          <p:cNvSpPr>
            <a:spLocks noChangeAspect="1"/>
          </p:cNvSpPr>
          <p:nvPr/>
        </p:nvSpPr>
        <p:spPr>
          <a:xfrm>
            <a:off x="370924" y="563078"/>
            <a:ext cx="1027094" cy="102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1" name="Oval 30"/>
          <p:cNvSpPr>
            <a:spLocks noChangeAspect="1"/>
          </p:cNvSpPr>
          <p:nvPr/>
        </p:nvSpPr>
        <p:spPr>
          <a:xfrm>
            <a:off x="920421" y="943889"/>
            <a:ext cx="1027094" cy="102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5" name="Shape 2629"/>
          <p:cNvSpPr/>
          <p:nvPr/>
        </p:nvSpPr>
        <p:spPr>
          <a:xfrm>
            <a:off x="839208" y="11469556"/>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kkurat" panose="02000503030000020004" pitchFamily="2" charset="0"/>
              <a:ea typeface="Lato Light" charset="0"/>
              <a:cs typeface="Lato Light" charset="0"/>
            </a:endParaRPr>
          </a:p>
        </p:txBody>
      </p:sp>
      <p:pic>
        <p:nvPicPr>
          <p:cNvPr id="2" name="Picture 1"/>
          <p:cNvPicPr>
            <a:picLocks noChangeAspect="1"/>
          </p:cNvPicPr>
          <p:nvPr/>
        </p:nvPicPr>
        <p:blipFill>
          <a:blip r:embed="rId3"/>
          <a:stretch>
            <a:fillRect/>
          </a:stretch>
        </p:blipFill>
        <p:spPr>
          <a:xfrm>
            <a:off x="18487412" y="0"/>
            <a:ext cx="5890238" cy="3788560"/>
          </a:xfrm>
          <a:prstGeom prst="rect">
            <a:avLst/>
          </a:prstGeom>
        </p:spPr>
      </p:pic>
      <p:sp>
        <p:nvSpPr>
          <p:cNvPr id="19" name="Subtitle 2"/>
          <p:cNvSpPr txBox="1">
            <a:spLocks/>
          </p:cNvSpPr>
          <p:nvPr/>
        </p:nvSpPr>
        <p:spPr>
          <a:xfrm>
            <a:off x="6183810" y="1590438"/>
            <a:ext cx="8034833" cy="761622"/>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Akkurat" panose="02000503030000020004" pitchFamily="2" charset="0"/>
                <a:cs typeface="Lato Light"/>
              </a:rPr>
              <a:t>Start, stop and continue doing - feedback</a:t>
            </a:r>
            <a:endParaRPr lang="en-US" sz="3100" dirty="0">
              <a:solidFill>
                <a:schemeClr val="accent1"/>
              </a:solidFill>
              <a:latin typeface="Akkurat" panose="02000503030000020004" pitchFamily="2" charset="0"/>
              <a:cs typeface="Lato Ligh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7515" y="2382515"/>
            <a:ext cx="15245036" cy="9864435"/>
          </a:xfrm>
          <a:prstGeom prst="rect">
            <a:avLst/>
          </a:prstGeom>
        </p:spPr>
      </p:pic>
      <p:cxnSp>
        <p:nvCxnSpPr>
          <p:cNvPr id="9" name="Straight Connector 8"/>
          <p:cNvCxnSpPr/>
          <p:nvPr/>
        </p:nvCxnSpPr>
        <p:spPr>
          <a:xfrm flipH="1" flipV="1">
            <a:off x="4206240" y="5059680"/>
            <a:ext cx="2838598" cy="6705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5161" y="2748257"/>
            <a:ext cx="4728539" cy="3477875"/>
          </a:xfrm>
          <a:prstGeom prst="rect">
            <a:avLst/>
          </a:prstGeom>
          <a:solidFill>
            <a:schemeClr val="bg1"/>
          </a:solidFill>
        </p:spPr>
        <p:txBody>
          <a:bodyPr wrap="square" rtlCol="0">
            <a:spAutoFit/>
          </a:bodyPr>
          <a:lstStyle/>
          <a:p>
            <a:r>
              <a:rPr lang="en-AU" sz="1800" dirty="0" smtClean="0"/>
              <a:t>‘</a:t>
            </a:r>
            <a:r>
              <a:rPr lang="en-AU" sz="2000" dirty="0" smtClean="0"/>
              <a:t>Decide if they are to be playground parks or urban forest and design to the target experience. Not every one has to do everything’</a:t>
            </a:r>
          </a:p>
          <a:p>
            <a:endParaRPr lang="en-AU" sz="2000" dirty="0"/>
          </a:p>
          <a:p>
            <a:endParaRPr lang="en-AU" sz="2000" dirty="0" smtClean="0"/>
          </a:p>
          <a:p>
            <a:r>
              <a:rPr lang="en-AU" sz="2000" dirty="0" smtClean="0"/>
              <a:t>“ Stronger focus on reducing</a:t>
            </a:r>
          </a:p>
          <a:p>
            <a:r>
              <a:rPr lang="en-AU" sz="2000" dirty="0" smtClean="0"/>
              <a:t>Cars and increasing bikes. Catch up with the other smart cities across the world we see on TV, Facebook and  Twitter’</a:t>
            </a:r>
            <a:endParaRPr lang="en-AU" sz="2000" dirty="0"/>
          </a:p>
        </p:txBody>
      </p:sp>
      <p:cxnSp>
        <p:nvCxnSpPr>
          <p:cNvPr id="16" name="Straight Connector 15"/>
          <p:cNvCxnSpPr/>
          <p:nvPr/>
        </p:nvCxnSpPr>
        <p:spPr>
          <a:xfrm flipV="1">
            <a:off x="12232640" y="5059680"/>
            <a:ext cx="3535680" cy="6705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630400" y="5730240"/>
            <a:ext cx="5283200" cy="1631216"/>
          </a:xfrm>
          <a:prstGeom prst="rect">
            <a:avLst/>
          </a:prstGeom>
          <a:noFill/>
        </p:spPr>
        <p:txBody>
          <a:bodyPr wrap="square" rtlCol="0">
            <a:spAutoFit/>
          </a:bodyPr>
          <a:lstStyle/>
          <a:p>
            <a:r>
              <a:rPr lang="en-AU" sz="2000" dirty="0" smtClean="0"/>
              <a:t>‘more frequent sweeping of the roads to remove leaves, gravel and other debris’</a:t>
            </a:r>
          </a:p>
          <a:p>
            <a:endParaRPr lang="en-AU" sz="2000" dirty="0"/>
          </a:p>
          <a:p>
            <a:r>
              <a:rPr lang="en-AU" sz="2000" dirty="0" smtClean="0"/>
              <a:t>‘ more regular mowing of public ovals during spring time’</a:t>
            </a:r>
            <a:endParaRPr lang="en-AU" sz="2000" dirty="0"/>
          </a:p>
        </p:txBody>
      </p:sp>
      <p:cxnSp>
        <p:nvCxnSpPr>
          <p:cNvPr id="20" name="Straight Connector 19"/>
          <p:cNvCxnSpPr/>
          <p:nvPr/>
        </p:nvCxnSpPr>
        <p:spPr>
          <a:xfrm>
            <a:off x="11846560" y="9225280"/>
            <a:ext cx="2783840" cy="426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896167" y="8757920"/>
            <a:ext cx="5017433" cy="1323439"/>
          </a:xfrm>
          <a:prstGeom prst="rect">
            <a:avLst/>
          </a:prstGeom>
          <a:solidFill>
            <a:schemeClr val="bg1"/>
          </a:solidFill>
        </p:spPr>
        <p:txBody>
          <a:bodyPr wrap="square" rtlCol="0">
            <a:spAutoFit/>
          </a:bodyPr>
          <a:lstStyle/>
          <a:p>
            <a:r>
              <a:rPr lang="en-AU" sz="2000" dirty="0" smtClean="0"/>
              <a:t>‘ wider selection of new books’ (library)</a:t>
            </a:r>
          </a:p>
          <a:p>
            <a:endParaRPr lang="en-AU" sz="2000" dirty="0"/>
          </a:p>
          <a:p>
            <a:r>
              <a:rPr lang="en-AU" sz="2000" dirty="0" smtClean="0"/>
              <a:t>‘ better signage on shared paths used by equestrian’</a:t>
            </a:r>
            <a:endParaRPr lang="en-AU" sz="2000" dirty="0"/>
          </a:p>
        </p:txBody>
      </p:sp>
    </p:spTree>
    <p:extLst>
      <p:ext uri="{BB962C8B-B14F-4D97-AF65-F5344CB8AC3E}">
        <p14:creationId xmlns:p14="http://schemas.microsoft.com/office/powerpoint/2010/main" val="40400781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519431" y="390672"/>
            <a:ext cx="15808074" cy="1200310"/>
          </a:xfrm>
          <a:prstGeom prst="rect">
            <a:avLst/>
          </a:prstGeom>
          <a:noFill/>
        </p:spPr>
        <p:txBody>
          <a:bodyPr wrap="none" lIns="91422" tIns="45711" rIns="91422" bIns="45711" rtlCol="0">
            <a:spAutoFit/>
          </a:bodyPr>
          <a:lstStyle/>
          <a:p>
            <a:pPr algn="ctr"/>
            <a:r>
              <a:rPr lang="en-US" sz="7200" b="1" dirty="0" smtClean="0">
                <a:solidFill>
                  <a:schemeClr val="tx2"/>
                </a:solidFill>
                <a:latin typeface="Akkurat" panose="02000503030000020004" pitchFamily="2" charset="0"/>
                <a:ea typeface="Lato" charset="0"/>
                <a:cs typeface="Lato" charset="0"/>
              </a:rPr>
              <a:t>START doing to improve experience</a:t>
            </a:r>
            <a:endParaRPr lang="id-ID" sz="7200" b="1" dirty="0">
              <a:solidFill>
                <a:schemeClr val="tx2"/>
              </a:solidFill>
              <a:latin typeface="Akkurat" panose="02000503030000020004" pitchFamily="2" charset="0"/>
              <a:ea typeface="Lato" charset="0"/>
              <a:cs typeface="Lato" charset="0"/>
            </a:endParaRPr>
          </a:p>
        </p:txBody>
      </p:sp>
      <p:sp>
        <p:nvSpPr>
          <p:cNvPr id="28" name="Oval 27"/>
          <p:cNvSpPr>
            <a:spLocks noChangeAspect="1"/>
          </p:cNvSpPr>
          <p:nvPr/>
        </p:nvSpPr>
        <p:spPr>
          <a:xfrm>
            <a:off x="1433968" y="607327"/>
            <a:ext cx="1027094" cy="1027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9" name="Oval 28"/>
          <p:cNvSpPr>
            <a:spLocks noChangeAspect="1"/>
          </p:cNvSpPr>
          <p:nvPr/>
        </p:nvSpPr>
        <p:spPr>
          <a:xfrm>
            <a:off x="370924" y="563078"/>
            <a:ext cx="1027094" cy="102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1" name="Oval 30"/>
          <p:cNvSpPr>
            <a:spLocks noChangeAspect="1"/>
          </p:cNvSpPr>
          <p:nvPr/>
        </p:nvSpPr>
        <p:spPr>
          <a:xfrm>
            <a:off x="920421" y="943889"/>
            <a:ext cx="1027094" cy="102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5" name="Shape 2629"/>
          <p:cNvSpPr/>
          <p:nvPr/>
        </p:nvSpPr>
        <p:spPr>
          <a:xfrm>
            <a:off x="839208" y="11469556"/>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kkurat" panose="02000503030000020004" pitchFamily="2" charset="0"/>
              <a:ea typeface="Lato Light" charset="0"/>
              <a:cs typeface="Lato Light" charset="0"/>
            </a:endParaRPr>
          </a:p>
        </p:txBody>
      </p:sp>
      <p:pic>
        <p:nvPicPr>
          <p:cNvPr id="2" name="Picture 1"/>
          <p:cNvPicPr>
            <a:picLocks noChangeAspect="1"/>
          </p:cNvPicPr>
          <p:nvPr/>
        </p:nvPicPr>
        <p:blipFill>
          <a:blip r:embed="rId3"/>
          <a:stretch>
            <a:fillRect/>
          </a:stretch>
        </p:blipFill>
        <p:spPr>
          <a:xfrm>
            <a:off x="18487412" y="0"/>
            <a:ext cx="5890238" cy="3788560"/>
          </a:xfrm>
          <a:prstGeom prst="rect">
            <a:avLst/>
          </a:prstGeom>
        </p:spPr>
      </p:pic>
      <p:sp>
        <p:nvSpPr>
          <p:cNvPr id="4" name="TextBox 3"/>
          <p:cNvSpPr txBox="1"/>
          <p:nvPr/>
        </p:nvSpPr>
        <p:spPr>
          <a:xfrm>
            <a:off x="920421" y="2306248"/>
            <a:ext cx="5497052" cy="1877437"/>
          </a:xfrm>
          <a:prstGeom prst="rect">
            <a:avLst/>
          </a:prstGeom>
          <a:noFill/>
        </p:spPr>
        <p:txBody>
          <a:bodyPr wrap="square" rtlCol="0">
            <a:spAutoFit/>
          </a:bodyPr>
          <a:lstStyle/>
          <a:p>
            <a:r>
              <a:rPr lang="en-AU" dirty="0" smtClean="0"/>
              <a:t>Roads</a:t>
            </a:r>
          </a:p>
          <a:p>
            <a:r>
              <a:rPr lang="en-AU" sz="2000" dirty="0" smtClean="0"/>
              <a:t> More frequent sweeping of roads (multiple)</a:t>
            </a:r>
          </a:p>
          <a:p>
            <a:r>
              <a:rPr lang="en-AU" sz="2000" dirty="0" smtClean="0"/>
              <a:t>Explain the pothole program</a:t>
            </a:r>
          </a:p>
          <a:p>
            <a:r>
              <a:rPr lang="en-AU" sz="2000" dirty="0" smtClean="0"/>
              <a:t>Traffic calming for anti-rat run</a:t>
            </a:r>
          </a:p>
          <a:p>
            <a:r>
              <a:rPr lang="en-AU" sz="2000" dirty="0" smtClean="0"/>
              <a:t>Reduce cars, increase bikes</a:t>
            </a:r>
            <a:endParaRPr lang="en-AU" sz="2000" dirty="0"/>
          </a:p>
        </p:txBody>
      </p:sp>
      <p:sp>
        <p:nvSpPr>
          <p:cNvPr id="5" name="TextBox 4"/>
          <p:cNvSpPr txBox="1"/>
          <p:nvPr/>
        </p:nvSpPr>
        <p:spPr>
          <a:xfrm>
            <a:off x="458451" y="4688922"/>
            <a:ext cx="5497052" cy="4339650"/>
          </a:xfrm>
          <a:prstGeom prst="rect">
            <a:avLst/>
          </a:prstGeom>
          <a:noFill/>
        </p:spPr>
        <p:txBody>
          <a:bodyPr wrap="square" rtlCol="0">
            <a:spAutoFit/>
          </a:bodyPr>
          <a:lstStyle/>
          <a:p>
            <a:r>
              <a:rPr lang="en-AU" dirty="0" smtClean="0"/>
              <a:t>Paths and verges</a:t>
            </a:r>
          </a:p>
          <a:p>
            <a:r>
              <a:rPr lang="en-AU" sz="2000" dirty="0" smtClean="0"/>
              <a:t>In busy areas, have separate paths for walkers</a:t>
            </a:r>
          </a:p>
          <a:p>
            <a:r>
              <a:rPr lang="en-AU" sz="2000" dirty="0" smtClean="0"/>
              <a:t>Better lighting on paths – multiple</a:t>
            </a:r>
          </a:p>
          <a:p>
            <a:r>
              <a:rPr lang="en-AU" sz="2000" dirty="0" smtClean="0"/>
              <a:t>Allocate more money to repairs of footpaths and more frequent removal of weeds</a:t>
            </a:r>
          </a:p>
          <a:p>
            <a:r>
              <a:rPr lang="en-AU" sz="2000" dirty="0" smtClean="0"/>
              <a:t>Map equestrian trails/shared paths</a:t>
            </a:r>
          </a:p>
          <a:p>
            <a:r>
              <a:rPr lang="en-AU" sz="2000" dirty="0" smtClean="0"/>
              <a:t>Keep paths clears of weeds, maybe pave the dirt paths we have all created</a:t>
            </a:r>
          </a:p>
          <a:p>
            <a:r>
              <a:rPr lang="en-AU" sz="2000" dirty="0" smtClean="0"/>
              <a:t>Concentrate on walking and cycle paths</a:t>
            </a:r>
          </a:p>
          <a:p>
            <a:r>
              <a:rPr lang="en-AU" sz="2000" dirty="0" smtClean="0"/>
              <a:t>Add obvious signs for guiding way (multiple)</a:t>
            </a:r>
          </a:p>
          <a:p>
            <a:r>
              <a:rPr lang="en-AU" sz="2000" dirty="0" smtClean="0"/>
              <a:t>Replace damaged paths with wider paths</a:t>
            </a:r>
          </a:p>
          <a:p>
            <a:r>
              <a:rPr lang="en-AU" sz="2000" dirty="0" smtClean="0"/>
              <a:t>More accessible lips on paths – they are not</a:t>
            </a:r>
          </a:p>
          <a:p>
            <a:r>
              <a:rPr lang="en-AU" sz="2000" dirty="0" smtClean="0"/>
              <a:t>Wider bike paths and make them safer</a:t>
            </a:r>
            <a:endParaRPr lang="en-AU" sz="2000" dirty="0"/>
          </a:p>
        </p:txBody>
      </p:sp>
      <p:sp>
        <p:nvSpPr>
          <p:cNvPr id="6" name="TextBox 5"/>
          <p:cNvSpPr txBox="1"/>
          <p:nvPr/>
        </p:nvSpPr>
        <p:spPr>
          <a:xfrm>
            <a:off x="6834316" y="1844584"/>
            <a:ext cx="3638550" cy="2800767"/>
          </a:xfrm>
          <a:prstGeom prst="rect">
            <a:avLst/>
          </a:prstGeom>
          <a:noFill/>
        </p:spPr>
        <p:txBody>
          <a:bodyPr wrap="square" rtlCol="0">
            <a:spAutoFit/>
          </a:bodyPr>
          <a:lstStyle/>
          <a:p>
            <a:r>
              <a:rPr lang="en-AU" dirty="0" smtClean="0"/>
              <a:t>Streetlights</a:t>
            </a:r>
          </a:p>
          <a:p>
            <a:r>
              <a:rPr lang="en-AU" sz="2000" dirty="0" smtClean="0"/>
              <a:t>Install lower level lighting in heavily tree canopy areas</a:t>
            </a:r>
          </a:p>
          <a:p>
            <a:r>
              <a:rPr lang="en-AU" sz="2000" dirty="0" smtClean="0"/>
              <a:t>Replace with energy efficient lighting, sensor lighting – multiple</a:t>
            </a:r>
          </a:p>
          <a:p>
            <a:r>
              <a:rPr lang="en-AU" sz="2000" dirty="0" smtClean="0"/>
              <a:t>Check street lights regularly and fix faults quicker</a:t>
            </a:r>
            <a:endParaRPr lang="en-AU" sz="2000" dirty="0"/>
          </a:p>
        </p:txBody>
      </p:sp>
      <p:sp>
        <p:nvSpPr>
          <p:cNvPr id="7" name="TextBox 6"/>
          <p:cNvSpPr txBox="1"/>
          <p:nvPr/>
        </p:nvSpPr>
        <p:spPr>
          <a:xfrm>
            <a:off x="1037107" y="9227444"/>
            <a:ext cx="4336192" cy="3416320"/>
          </a:xfrm>
          <a:prstGeom prst="rect">
            <a:avLst/>
          </a:prstGeom>
          <a:solidFill>
            <a:schemeClr val="bg1"/>
          </a:solidFill>
        </p:spPr>
        <p:txBody>
          <a:bodyPr wrap="square" rtlCol="0">
            <a:spAutoFit/>
          </a:bodyPr>
          <a:lstStyle/>
          <a:p>
            <a:r>
              <a:rPr lang="en-AU" dirty="0" smtClean="0"/>
              <a:t>Urban trees</a:t>
            </a:r>
          </a:p>
          <a:p>
            <a:r>
              <a:rPr lang="en-AU" sz="2000" dirty="0" smtClean="0"/>
              <a:t>Give people discounted rates if they maintain their street trees</a:t>
            </a:r>
          </a:p>
          <a:p>
            <a:r>
              <a:rPr lang="en-AU" sz="2000" dirty="0" smtClean="0"/>
              <a:t>Allow more flexibility around community removal and replacement of dead/dying trees</a:t>
            </a:r>
          </a:p>
          <a:p>
            <a:r>
              <a:rPr lang="en-AU" sz="2000" dirty="0" smtClean="0"/>
              <a:t>Recognise the importance of urban trees and promote it</a:t>
            </a:r>
          </a:p>
          <a:p>
            <a:r>
              <a:rPr lang="en-AU" sz="2000" dirty="0" smtClean="0"/>
              <a:t>Speed up the maintenance cycle on street trees</a:t>
            </a:r>
            <a:endParaRPr lang="en-AU" sz="2000" dirty="0"/>
          </a:p>
        </p:txBody>
      </p:sp>
      <p:sp>
        <p:nvSpPr>
          <p:cNvPr id="8" name="TextBox 7"/>
          <p:cNvSpPr txBox="1"/>
          <p:nvPr/>
        </p:nvSpPr>
        <p:spPr>
          <a:xfrm>
            <a:off x="6417473" y="5140411"/>
            <a:ext cx="4283478" cy="3354765"/>
          </a:xfrm>
          <a:prstGeom prst="rect">
            <a:avLst/>
          </a:prstGeom>
          <a:noFill/>
        </p:spPr>
        <p:txBody>
          <a:bodyPr wrap="square" rtlCol="0">
            <a:spAutoFit/>
          </a:bodyPr>
          <a:lstStyle/>
          <a:p>
            <a:r>
              <a:rPr lang="en-AU" dirty="0" smtClean="0"/>
              <a:t>Stormwater/Lakes and Ponds</a:t>
            </a:r>
          </a:p>
          <a:p>
            <a:r>
              <a:rPr lang="en-AU" sz="2000" dirty="0" smtClean="0"/>
              <a:t>Encourage local activity to assist in maintaining stormwater</a:t>
            </a:r>
          </a:p>
          <a:p>
            <a:r>
              <a:rPr lang="en-AU" sz="2000" dirty="0" smtClean="0"/>
              <a:t>Build some creek access areas and consider more environmental flows</a:t>
            </a:r>
          </a:p>
          <a:p>
            <a:r>
              <a:rPr lang="en-AU" sz="2000" dirty="0" smtClean="0"/>
              <a:t>Build local viewing platforms to expose community to their local waterways</a:t>
            </a:r>
            <a:endParaRPr lang="en-AU" sz="2000" dirty="0"/>
          </a:p>
        </p:txBody>
      </p:sp>
      <p:sp>
        <p:nvSpPr>
          <p:cNvPr id="10" name="TextBox 9"/>
          <p:cNvSpPr txBox="1"/>
          <p:nvPr/>
        </p:nvSpPr>
        <p:spPr>
          <a:xfrm>
            <a:off x="6384719" y="8673446"/>
            <a:ext cx="4753035" cy="3354765"/>
          </a:xfrm>
          <a:prstGeom prst="rect">
            <a:avLst/>
          </a:prstGeom>
          <a:noFill/>
        </p:spPr>
        <p:txBody>
          <a:bodyPr wrap="square" rtlCol="0">
            <a:spAutoFit/>
          </a:bodyPr>
          <a:lstStyle/>
          <a:p>
            <a:r>
              <a:rPr lang="en-AU" dirty="0" smtClean="0"/>
              <a:t>Open Space (waste/toilets)</a:t>
            </a:r>
          </a:p>
          <a:p>
            <a:r>
              <a:rPr lang="en-AU" sz="2000" dirty="0" smtClean="0"/>
              <a:t>Install toilets at regular intervals for convenience of walkers</a:t>
            </a:r>
          </a:p>
          <a:p>
            <a:r>
              <a:rPr lang="en-AU" sz="2000" dirty="0" smtClean="0"/>
              <a:t>Provide suitable hoppers in parks</a:t>
            </a:r>
          </a:p>
          <a:p>
            <a:r>
              <a:rPr lang="en-AU" sz="2000" dirty="0" smtClean="0"/>
              <a:t>Refurbish toilets and make them accessible. Reopen currently closed toilets or convert to automatic</a:t>
            </a:r>
          </a:p>
          <a:p>
            <a:r>
              <a:rPr lang="en-AU" sz="2000" dirty="0" smtClean="0"/>
              <a:t>Use drones to collect waste</a:t>
            </a:r>
            <a:endParaRPr lang="en-AU" sz="2000" dirty="0"/>
          </a:p>
        </p:txBody>
      </p:sp>
      <p:sp>
        <p:nvSpPr>
          <p:cNvPr id="11" name="TextBox 10"/>
          <p:cNvSpPr txBox="1"/>
          <p:nvPr/>
        </p:nvSpPr>
        <p:spPr>
          <a:xfrm>
            <a:off x="10608533" y="1931954"/>
            <a:ext cx="3812317" cy="1261884"/>
          </a:xfrm>
          <a:prstGeom prst="rect">
            <a:avLst/>
          </a:prstGeom>
          <a:noFill/>
        </p:spPr>
        <p:txBody>
          <a:bodyPr wrap="square" rtlCol="0">
            <a:spAutoFit/>
          </a:bodyPr>
          <a:lstStyle/>
          <a:p>
            <a:r>
              <a:rPr lang="en-AU" dirty="0" smtClean="0"/>
              <a:t>Waste</a:t>
            </a:r>
          </a:p>
          <a:p>
            <a:r>
              <a:rPr lang="en-AU" sz="2000" dirty="0" smtClean="0"/>
              <a:t>Introduce green waste ASAP, weekly recycle pickup</a:t>
            </a:r>
            <a:endParaRPr lang="en-AU" sz="2000" dirty="0"/>
          </a:p>
        </p:txBody>
      </p:sp>
      <p:sp>
        <p:nvSpPr>
          <p:cNvPr id="12" name="TextBox 11"/>
          <p:cNvSpPr txBox="1"/>
          <p:nvPr/>
        </p:nvSpPr>
        <p:spPr>
          <a:xfrm>
            <a:off x="11170508" y="3705225"/>
            <a:ext cx="3907567" cy="4955203"/>
          </a:xfrm>
          <a:prstGeom prst="rect">
            <a:avLst/>
          </a:prstGeom>
          <a:noFill/>
        </p:spPr>
        <p:txBody>
          <a:bodyPr wrap="square" rtlCol="0">
            <a:spAutoFit/>
          </a:bodyPr>
          <a:lstStyle/>
          <a:p>
            <a:r>
              <a:rPr lang="en-AU" dirty="0" smtClean="0"/>
              <a:t>Libraries</a:t>
            </a:r>
          </a:p>
          <a:p>
            <a:r>
              <a:rPr lang="en-AU" sz="2000" dirty="0" smtClean="0"/>
              <a:t>Promote libraries as a community hub. Need cheap meeting rooms</a:t>
            </a:r>
          </a:p>
          <a:p>
            <a:r>
              <a:rPr lang="en-AU" sz="2000" dirty="0" smtClean="0"/>
              <a:t>More physical books. Quiet places. Longer opening hours</a:t>
            </a:r>
          </a:p>
          <a:p>
            <a:r>
              <a:rPr lang="en-AU" sz="2000" dirty="0" smtClean="0"/>
              <a:t>Renovate, demolish some and improve others. </a:t>
            </a:r>
          </a:p>
          <a:p>
            <a:r>
              <a:rPr lang="en-AU" sz="2000" dirty="0" smtClean="0"/>
              <a:t>Partner with businesses, bring back mobile libraries, offer welcome pack for new residents with local info, wider selection of new books</a:t>
            </a:r>
          </a:p>
          <a:p>
            <a:r>
              <a:rPr lang="en-AU" sz="2000" dirty="0" smtClean="0"/>
              <a:t>Better locations and accessibility</a:t>
            </a:r>
            <a:endParaRPr lang="en-AU" sz="2000" dirty="0"/>
          </a:p>
        </p:txBody>
      </p:sp>
      <p:sp>
        <p:nvSpPr>
          <p:cNvPr id="13" name="TextBox 12"/>
          <p:cNvSpPr txBox="1"/>
          <p:nvPr/>
        </p:nvSpPr>
        <p:spPr>
          <a:xfrm>
            <a:off x="14963775" y="1971249"/>
            <a:ext cx="3286125" cy="1877437"/>
          </a:xfrm>
          <a:prstGeom prst="rect">
            <a:avLst/>
          </a:prstGeom>
          <a:noFill/>
        </p:spPr>
        <p:txBody>
          <a:bodyPr wrap="square" rtlCol="0">
            <a:spAutoFit/>
          </a:bodyPr>
          <a:lstStyle/>
          <a:p>
            <a:r>
              <a:rPr lang="en-AU" dirty="0" smtClean="0"/>
              <a:t>Dog ownership</a:t>
            </a:r>
          </a:p>
          <a:p>
            <a:r>
              <a:rPr lang="en-AU" sz="2000" dirty="0" smtClean="0"/>
              <a:t>Charge more to register dogs and promote better dog care by owners</a:t>
            </a:r>
          </a:p>
          <a:p>
            <a:endParaRPr lang="en-AU" sz="2000" dirty="0"/>
          </a:p>
        </p:txBody>
      </p:sp>
      <p:sp>
        <p:nvSpPr>
          <p:cNvPr id="15" name="TextBox 14"/>
          <p:cNvSpPr txBox="1"/>
          <p:nvPr/>
        </p:nvSpPr>
        <p:spPr>
          <a:xfrm>
            <a:off x="15163800" y="3962400"/>
            <a:ext cx="3086100" cy="4278094"/>
          </a:xfrm>
          <a:prstGeom prst="rect">
            <a:avLst/>
          </a:prstGeom>
          <a:noFill/>
        </p:spPr>
        <p:txBody>
          <a:bodyPr wrap="square" rtlCol="0">
            <a:spAutoFit/>
          </a:bodyPr>
          <a:lstStyle/>
          <a:p>
            <a:r>
              <a:rPr lang="en-AU" dirty="0" smtClean="0"/>
              <a:t>Shopping experience</a:t>
            </a:r>
          </a:p>
          <a:p>
            <a:r>
              <a:rPr lang="en-AU" sz="2000" dirty="0" smtClean="0"/>
              <a:t>Create a more inviting atmosphere; facilitate pop-ups (multiple); facilitate place making events (multiple); more bike parking</a:t>
            </a:r>
          </a:p>
          <a:p>
            <a:r>
              <a:rPr lang="en-AU" sz="2000" dirty="0" smtClean="0"/>
              <a:t>Allow proper funds to Town Centre public realm</a:t>
            </a:r>
          </a:p>
          <a:p>
            <a:endParaRPr lang="en-AU" sz="2000" dirty="0"/>
          </a:p>
        </p:txBody>
      </p:sp>
      <p:sp>
        <p:nvSpPr>
          <p:cNvPr id="18" name="TextBox 17"/>
          <p:cNvSpPr txBox="1"/>
          <p:nvPr/>
        </p:nvSpPr>
        <p:spPr>
          <a:xfrm>
            <a:off x="18583275" y="4114800"/>
            <a:ext cx="5537114" cy="2185214"/>
          </a:xfrm>
          <a:prstGeom prst="rect">
            <a:avLst/>
          </a:prstGeom>
          <a:solidFill>
            <a:schemeClr val="bg1"/>
          </a:solidFill>
        </p:spPr>
        <p:txBody>
          <a:bodyPr wrap="square" rtlCol="0">
            <a:spAutoFit/>
          </a:bodyPr>
          <a:lstStyle/>
          <a:p>
            <a:r>
              <a:rPr lang="en-AU" dirty="0" smtClean="0"/>
              <a:t>Graffiti</a:t>
            </a:r>
          </a:p>
          <a:p>
            <a:r>
              <a:rPr lang="en-AU" sz="2000" dirty="0" smtClean="0"/>
              <a:t>More legal sites (they are wonderful)</a:t>
            </a:r>
          </a:p>
          <a:p>
            <a:r>
              <a:rPr lang="en-AU" sz="2000" dirty="0" smtClean="0"/>
              <a:t>Fix My street should be promoted to get graffiti removed immediately</a:t>
            </a:r>
          </a:p>
          <a:p>
            <a:r>
              <a:rPr lang="en-AU" sz="2000" dirty="0" smtClean="0"/>
              <a:t>Have a public art policy that includes wall spaces</a:t>
            </a:r>
            <a:endParaRPr lang="en-AU" sz="2000" dirty="0"/>
          </a:p>
        </p:txBody>
      </p:sp>
      <p:sp>
        <p:nvSpPr>
          <p:cNvPr id="22" name="TextBox 21"/>
          <p:cNvSpPr txBox="1"/>
          <p:nvPr/>
        </p:nvSpPr>
        <p:spPr>
          <a:xfrm>
            <a:off x="18697575" y="6610350"/>
            <a:ext cx="5422814" cy="1877437"/>
          </a:xfrm>
          <a:prstGeom prst="rect">
            <a:avLst/>
          </a:prstGeom>
          <a:solidFill>
            <a:schemeClr val="bg1"/>
          </a:solidFill>
        </p:spPr>
        <p:txBody>
          <a:bodyPr wrap="square" rtlCol="0">
            <a:spAutoFit/>
          </a:bodyPr>
          <a:lstStyle/>
          <a:p>
            <a:r>
              <a:rPr lang="en-AU" dirty="0" smtClean="0"/>
              <a:t>Community ovals</a:t>
            </a:r>
          </a:p>
          <a:p>
            <a:r>
              <a:rPr lang="en-AU" sz="2000" dirty="0" smtClean="0"/>
              <a:t>Irrigate school ovals as a backup oval; use treated affluent on ovals; cover seats at ovals to protect from elements</a:t>
            </a:r>
          </a:p>
          <a:p>
            <a:r>
              <a:rPr lang="en-AU" sz="2000" dirty="0" smtClean="0"/>
              <a:t>More mowing of public ovals in summer</a:t>
            </a:r>
          </a:p>
        </p:txBody>
      </p:sp>
      <p:sp>
        <p:nvSpPr>
          <p:cNvPr id="23" name="TextBox 22"/>
          <p:cNvSpPr txBox="1"/>
          <p:nvPr/>
        </p:nvSpPr>
        <p:spPr>
          <a:xfrm>
            <a:off x="11170508" y="9137455"/>
            <a:ext cx="5758249" cy="2800767"/>
          </a:xfrm>
          <a:prstGeom prst="rect">
            <a:avLst/>
          </a:prstGeom>
          <a:noFill/>
        </p:spPr>
        <p:txBody>
          <a:bodyPr wrap="square" rtlCol="0">
            <a:spAutoFit/>
          </a:bodyPr>
          <a:lstStyle/>
          <a:p>
            <a:r>
              <a:rPr lang="en-AU" dirty="0" smtClean="0"/>
              <a:t>Open space/parks</a:t>
            </a:r>
          </a:p>
          <a:p>
            <a:r>
              <a:rPr lang="en-AU" sz="2000" dirty="0" smtClean="0"/>
              <a:t>Put BBQs </a:t>
            </a:r>
            <a:r>
              <a:rPr lang="en-AU" sz="2000" smtClean="0"/>
              <a:t>near playgrounds</a:t>
            </a:r>
            <a:endParaRPr lang="en-AU" sz="2000" dirty="0" smtClean="0"/>
          </a:p>
          <a:p>
            <a:r>
              <a:rPr lang="en-AU" sz="2000" dirty="0" smtClean="0"/>
              <a:t>Put more money into mowing and weeding, improve parks and ovals by planting grass again</a:t>
            </a:r>
          </a:p>
          <a:p>
            <a:r>
              <a:rPr lang="en-AU" sz="2000" dirty="0" smtClean="0"/>
              <a:t>Use autonomous mowers</a:t>
            </a:r>
          </a:p>
          <a:p>
            <a:r>
              <a:rPr lang="en-AU" sz="2000" dirty="0" smtClean="0"/>
              <a:t>Speed up the mowing maintenance cycle to keep up</a:t>
            </a:r>
          </a:p>
          <a:p>
            <a:r>
              <a:rPr lang="en-AU" sz="2000" dirty="0" smtClean="0"/>
              <a:t>Invest $$$ in mowing program</a:t>
            </a:r>
            <a:endParaRPr lang="en-AU" sz="2000" dirty="0"/>
          </a:p>
        </p:txBody>
      </p:sp>
      <p:sp>
        <p:nvSpPr>
          <p:cNvPr id="24" name="TextBox 23"/>
          <p:cNvSpPr txBox="1"/>
          <p:nvPr/>
        </p:nvSpPr>
        <p:spPr>
          <a:xfrm>
            <a:off x="16928757" y="8673446"/>
            <a:ext cx="7191632" cy="3724096"/>
          </a:xfrm>
          <a:prstGeom prst="rect">
            <a:avLst/>
          </a:prstGeom>
          <a:solidFill>
            <a:schemeClr val="bg1"/>
          </a:solidFill>
        </p:spPr>
        <p:txBody>
          <a:bodyPr wrap="square" rtlCol="0">
            <a:spAutoFit/>
          </a:bodyPr>
          <a:lstStyle/>
          <a:p>
            <a:r>
              <a:rPr lang="en-AU" dirty="0" smtClean="0"/>
              <a:t>Playgrounds</a:t>
            </a:r>
          </a:p>
          <a:p>
            <a:r>
              <a:rPr lang="en-AU" sz="2000" dirty="0" smtClean="0"/>
              <a:t>Nice signage at playgrounds (multiple)</a:t>
            </a:r>
          </a:p>
          <a:p>
            <a:r>
              <a:rPr lang="en-AU" sz="2000" dirty="0" smtClean="0"/>
              <a:t>Just provide more equipment</a:t>
            </a:r>
          </a:p>
          <a:p>
            <a:r>
              <a:rPr lang="en-AU" sz="2000" dirty="0" smtClean="0"/>
              <a:t>Co-locate play spaces with café areas</a:t>
            </a:r>
          </a:p>
          <a:p>
            <a:r>
              <a:rPr lang="en-AU" sz="2000" dirty="0" smtClean="0"/>
              <a:t>More interactive equipment for children</a:t>
            </a:r>
          </a:p>
          <a:p>
            <a:r>
              <a:rPr lang="en-AU" sz="2000" dirty="0" smtClean="0"/>
              <a:t>Decide if (green space) is to be playground, park or urban forest – not every one has to do everything</a:t>
            </a:r>
          </a:p>
          <a:p>
            <a:r>
              <a:rPr lang="en-AU" sz="2000" dirty="0" smtClean="0"/>
              <a:t>Seek input from locals for good ideas for green space in their neighbourhood</a:t>
            </a:r>
          </a:p>
          <a:p>
            <a:r>
              <a:rPr lang="en-AU" sz="2000" dirty="0" smtClean="0"/>
              <a:t>Look at other countries to discover youth parks</a:t>
            </a:r>
          </a:p>
          <a:p>
            <a:endParaRPr lang="en-AU" sz="2000" dirty="0"/>
          </a:p>
        </p:txBody>
      </p:sp>
    </p:spTree>
    <p:extLst>
      <p:ext uri="{BB962C8B-B14F-4D97-AF65-F5344CB8AC3E}">
        <p14:creationId xmlns:p14="http://schemas.microsoft.com/office/powerpoint/2010/main" val="6690244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2793</TotalTime>
  <Words>2171</Words>
  <Application>Microsoft Office PowerPoint</Application>
  <PresentationFormat>Custom</PresentationFormat>
  <Paragraphs>325</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Bebas Neue</vt:lpstr>
      <vt:lpstr>Gill Sans</vt:lpstr>
      <vt:lpstr>Lato Regular</vt:lpstr>
      <vt:lpstr>Calibri</vt:lpstr>
      <vt:lpstr>Lato Light</vt:lpstr>
      <vt:lpstr>Trebuchet MS</vt:lpstr>
      <vt:lpstr>Arial</vt:lpstr>
      <vt:lpstr>Lato Black</vt:lpstr>
      <vt:lpstr>Lato</vt:lpstr>
      <vt:lpstr>Wingdings 3</vt:lpstr>
      <vt:lpstr>Akkurat</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ACT Government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Lachlan</dc:creator>
  <cp:lastModifiedBy>Marriage, Sue</cp:lastModifiedBy>
  <cp:revision>236</cp:revision>
  <cp:lastPrinted>2018-08-03T07:27:54Z</cp:lastPrinted>
  <dcterms:created xsi:type="dcterms:W3CDTF">2018-06-29T00:43:45Z</dcterms:created>
  <dcterms:modified xsi:type="dcterms:W3CDTF">2018-08-09T23:06:58Z</dcterms:modified>
</cp:coreProperties>
</file>